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2" r:id="rId2"/>
    <p:sldId id="256" r:id="rId3"/>
    <p:sldId id="289" r:id="rId4"/>
    <p:sldId id="290" r:id="rId5"/>
    <p:sldId id="262" r:id="rId6"/>
    <p:sldId id="264" r:id="rId7"/>
    <p:sldId id="268" r:id="rId8"/>
    <p:sldId id="265" r:id="rId9"/>
    <p:sldId id="260" r:id="rId10"/>
    <p:sldId id="257" r:id="rId11"/>
    <p:sldId id="259" r:id="rId12"/>
    <p:sldId id="276" r:id="rId13"/>
    <p:sldId id="271" r:id="rId14"/>
    <p:sldId id="272" r:id="rId15"/>
    <p:sldId id="274" r:id="rId16"/>
    <p:sldId id="282" r:id="rId17"/>
    <p:sldId id="284" r:id="rId18"/>
    <p:sldId id="281" r:id="rId19"/>
    <p:sldId id="277" r:id="rId20"/>
    <p:sldId id="283" r:id="rId21"/>
    <p:sldId id="286" r:id="rId22"/>
    <p:sldId id="285" r:id="rId23"/>
    <p:sldId id="288" r:id="rId24"/>
    <p:sldId id="275" r:id="rId25"/>
    <p:sldId id="287"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944DA-1D30-F446-B387-2C549A39DACF}"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094A0F-8FE7-524E-8FE4-8E8922A5EBBE}" type="slidenum">
              <a:rPr lang="en-US" smtClean="0"/>
              <a:pPr/>
              <a:t>‹#›</a:t>
            </a:fld>
            <a:endParaRPr lang="en-US"/>
          </a:p>
        </p:txBody>
      </p:sp>
    </p:spTree>
    <p:extLst>
      <p:ext uri="{BB962C8B-B14F-4D97-AF65-F5344CB8AC3E}">
        <p14:creationId xmlns:p14="http://schemas.microsoft.com/office/powerpoint/2010/main" xmlns="" val="2701535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94A0F-8FE7-524E-8FE4-8E8922A5EBBE}" type="slidenum">
              <a:rPr lang="en-US" smtClean="0"/>
              <a:pPr/>
              <a:t>11</a:t>
            </a:fld>
            <a:endParaRPr lang="en-US"/>
          </a:p>
        </p:txBody>
      </p:sp>
    </p:spTree>
    <p:extLst>
      <p:ext uri="{BB962C8B-B14F-4D97-AF65-F5344CB8AC3E}">
        <p14:creationId xmlns:p14="http://schemas.microsoft.com/office/powerpoint/2010/main" xmlns="" val="1140484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pPr/>
              <a:t>1/28/2013</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nterstage.org/portals/23/images/Great-Migration.jpg"/>
          <p:cNvPicPr>
            <a:picLocks noChangeAspect="1" noChangeArrowheads="1"/>
          </p:cNvPicPr>
          <p:nvPr/>
        </p:nvPicPr>
        <p:blipFill>
          <a:blip r:embed="rId2"/>
          <a:srcRect/>
          <a:stretch>
            <a:fillRect/>
          </a:stretch>
        </p:blipFill>
        <p:spPr bwMode="auto">
          <a:xfrm>
            <a:off x="332510" y="574964"/>
            <a:ext cx="8465126" cy="60336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Lawrence-Migration_Panel_01+.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162" y="67235"/>
            <a:ext cx="9028837" cy="5840529"/>
          </a:xfrm>
          <a:prstGeom prst="rect">
            <a:avLst/>
          </a:prstGeom>
        </p:spPr>
      </p:pic>
      <p:sp>
        <p:nvSpPr>
          <p:cNvPr id="7" name="Rectangle 6"/>
          <p:cNvSpPr/>
          <p:nvPr/>
        </p:nvSpPr>
        <p:spPr>
          <a:xfrm>
            <a:off x="115161" y="5886927"/>
            <a:ext cx="9028837" cy="1015663"/>
          </a:xfrm>
          <a:prstGeom prst="rect">
            <a:avLst/>
          </a:prstGeom>
        </p:spPr>
        <p:txBody>
          <a:bodyPr wrap="square">
            <a:spAutoFit/>
          </a:bodyPr>
          <a:lstStyle/>
          <a:p>
            <a:r>
              <a:rPr lang="en-US" sz="3000" dirty="0" smtClean="0"/>
              <a:t>The </a:t>
            </a:r>
            <a:r>
              <a:rPr lang="en-US" sz="3000" dirty="0"/>
              <a:t>Migration of the </a:t>
            </a:r>
            <a:r>
              <a:rPr lang="en-US" sz="3000" dirty="0" smtClean="0"/>
              <a:t>African Americans, </a:t>
            </a:r>
            <a:r>
              <a:rPr lang="en-US" sz="3000" dirty="0"/>
              <a:t>Panel no. 1, 1940-1941</a:t>
            </a:r>
          </a:p>
        </p:txBody>
      </p:sp>
    </p:spTree>
    <p:extLst>
      <p:ext uri="{BB962C8B-B14F-4D97-AF65-F5344CB8AC3E}">
        <p14:creationId xmlns:p14="http://schemas.microsoft.com/office/powerpoint/2010/main" xmlns="" val="86463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03+.jpe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7015" y="0"/>
            <a:ext cx="8112987" cy="5387530"/>
          </a:xfrm>
          <a:prstGeom prst="rect">
            <a:avLst/>
          </a:prstGeom>
        </p:spPr>
      </p:pic>
      <p:sp>
        <p:nvSpPr>
          <p:cNvPr id="3" name="Rectangle 2"/>
          <p:cNvSpPr/>
          <p:nvPr/>
        </p:nvSpPr>
        <p:spPr>
          <a:xfrm>
            <a:off x="131245" y="5505155"/>
            <a:ext cx="8964525" cy="1477328"/>
          </a:xfrm>
          <a:prstGeom prst="rect">
            <a:avLst/>
          </a:prstGeom>
        </p:spPr>
        <p:txBody>
          <a:bodyPr wrap="square">
            <a:spAutoFit/>
          </a:bodyPr>
          <a:lstStyle/>
          <a:p>
            <a:r>
              <a:rPr lang="en-US" sz="3000" dirty="0"/>
              <a:t>In every town </a:t>
            </a:r>
            <a:r>
              <a:rPr lang="en-US" sz="3000" dirty="0" smtClean="0"/>
              <a:t>African Americans </a:t>
            </a:r>
            <a:r>
              <a:rPr lang="en-US" sz="3000" dirty="0"/>
              <a:t>were leaving by the hundreds to go North and enter into Northern </a:t>
            </a:r>
            <a:r>
              <a:rPr lang="en-US" sz="3000" dirty="0" smtClean="0"/>
              <a:t>industry (business).</a:t>
            </a:r>
            <a:endParaRPr lang="en-US" sz="3000" dirty="0"/>
          </a:p>
        </p:txBody>
      </p:sp>
    </p:spTree>
    <p:extLst>
      <p:ext uri="{BB962C8B-B14F-4D97-AF65-F5344CB8AC3E}">
        <p14:creationId xmlns:p14="http://schemas.microsoft.com/office/powerpoint/2010/main" xmlns="" val="240255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3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2484" y="0"/>
            <a:ext cx="8485928" cy="5701483"/>
          </a:xfrm>
          <a:prstGeom prst="rect">
            <a:avLst/>
          </a:prstGeom>
        </p:spPr>
      </p:pic>
      <p:sp>
        <p:nvSpPr>
          <p:cNvPr id="3" name="Rectangle 2"/>
          <p:cNvSpPr/>
          <p:nvPr/>
        </p:nvSpPr>
        <p:spPr>
          <a:xfrm>
            <a:off x="473997" y="5827487"/>
            <a:ext cx="8670003" cy="1015663"/>
          </a:xfrm>
          <a:prstGeom prst="rect">
            <a:avLst/>
          </a:prstGeom>
        </p:spPr>
        <p:txBody>
          <a:bodyPr wrap="square">
            <a:spAutoFit/>
          </a:bodyPr>
          <a:lstStyle/>
          <a:p>
            <a:r>
              <a:rPr lang="en-US" sz="3000" dirty="0"/>
              <a:t>They left the South in large numbers and they arrived in the North in large numbers.</a:t>
            </a:r>
          </a:p>
        </p:txBody>
      </p:sp>
    </p:spTree>
    <p:extLst>
      <p:ext uri="{BB962C8B-B14F-4D97-AF65-F5344CB8AC3E}">
        <p14:creationId xmlns:p14="http://schemas.microsoft.com/office/powerpoint/2010/main" xmlns="" val="976894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25+.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506686" cy="6858000"/>
          </a:xfrm>
          <a:prstGeom prst="rect">
            <a:avLst/>
          </a:prstGeom>
        </p:spPr>
      </p:pic>
      <p:sp>
        <p:nvSpPr>
          <p:cNvPr id="3" name="Rectangle 2"/>
          <p:cNvSpPr/>
          <p:nvPr/>
        </p:nvSpPr>
        <p:spPr>
          <a:xfrm>
            <a:off x="4759791" y="2862037"/>
            <a:ext cx="4384209" cy="3323987"/>
          </a:xfrm>
          <a:prstGeom prst="rect">
            <a:avLst/>
          </a:prstGeom>
        </p:spPr>
        <p:txBody>
          <a:bodyPr wrap="square">
            <a:spAutoFit/>
          </a:bodyPr>
          <a:lstStyle/>
          <a:p>
            <a:r>
              <a:rPr lang="en-US" sz="3500" dirty="0"/>
              <a:t>After a while some </a:t>
            </a:r>
            <a:r>
              <a:rPr lang="en-US" sz="3500" dirty="0" smtClean="0"/>
              <a:t>communities in the south </a:t>
            </a:r>
            <a:r>
              <a:rPr lang="en-US" sz="3500" dirty="0"/>
              <a:t>were left almost </a:t>
            </a:r>
            <a:r>
              <a:rPr lang="en-US" sz="3500" dirty="0" smtClean="0"/>
              <a:t>bare because many blacks left for the north.</a:t>
            </a:r>
            <a:endParaRPr lang="en-US" sz="3500" dirty="0"/>
          </a:p>
        </p:txBody>
      </p:sp>
    </p:spTree>
    <p:extLst>
      <p:ext uri="{BB962C8B-B14F-4D97-AF65-F5344CB8AC3E}">
        <p14:creationId xmlns:p14="http://schemas.microsoft.com/office/powerpoint/2010/main" xmlns="" val="3479755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27+.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1338" y="0"/>
            <a:ext cx="8722280" cy="5819396"/>
          </a:xfrm>
          <a:prstGeom prst="rect">
            <a:avLst/>
          </a:prstGeom>
        </p:spPr>
      </p:pic>
      <p:sp>
        <p:nvSpPr>
          <p:cNvPr id="3" name="Rectangle 2"/>
          <p:cNvSpPr/>
          <p:nvPr/>
        </p:nvSpPr>
        <p:spPr>
          <a:xfrm>
            <a:off x="165668" y="5819396"/>
            <a:ext cx="9387901" cy="1015663"/>
          </a:xfrm>
          <a:prstGeom prst="rect">
            <a:avLst/>
          </a:prstGeom>
        </p:spPr>
        <p:txBody>
          <a:bodyPr wrap="square">
            <a:spAutoFit/>
          </a:bodyPr>
          <a:lstStyle/>
          <a:p>
            <a:r>
              <a:rPr lang="en-US" sz="3000" dirty="0"/>
              <a:t>Many men stayed behind until they could bring their families North.</a:t>
            </a:r>
          </a:p>
        </p:txBody>
      </p:sp>
    </p:spTree>
    <p:extLst>
      <p:ext uri="{BB962C8B-B14F-4D97-AF65-F5344CB8AC3E}">
        <p14:creationId xmlns:p14="http://schemas.microsoft.com/office/powerpoint/2010/main" xmlns="" val="3558023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31+.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485" y="-1"/>
            <a:ext cx="8762040" cy="5750089"/>
          </a:xfrm>
          <a:prstGeom prst="rect">
            <a:avLst/>
          </a:prstGeom>
        </p:spPr>
      </p:pic>
      <p:sp>
        <p:nvSpPr>
          <p:cNvPr id="3" name="Rectangle 2"/>
          <p:cNvSpPr/>
          <p:nvPr/>
        </p:nvSpPr>
        <p:spPr>
          <a:xfrm>
            <a:off x="202484" y="5842337"/>
            <a:ext cx="8941515" cy="830997"/>
          </a:xfrm>
          <a:prstGeom prst="rect">
            <a:avLst/>
          </a:prstGeom>
        </p:spPr>
        <p:txBody>
          <a:bodyPr wrap="square">
            <a:spAutoFit/>
          </a:bodyPr>
          <a:lstStyle/>
          <a:p>
            <a:r>
              <a:rPr lang="en-US" sz="2400" dirty="0"/>
              <a:t>After arriving North the </a:t>
            </a:r>
            <a:r>
              <a:rPr lang="en-US" sz="2400" dirty="0" smtClean="0"/>
              <a:t>African Americans </a:t>
            </a:r>
            <a:r>
              <a:rPr lang="en-US" sz="2400" dirty="0"/>
              <a:t>had better housing </a:t>
            </a:r>
            <a:r>
              <a:rPr lang="en-US" sz="2400" dirty="0" smtClean="0"/>
              <a:t>conditions than they had in the south, but they still weren’t great.</a:t>
            </a:r>
            <a:endParaRPr lang="en-US" sz="2400" dirty="0"/>
          </a:p>
        </p:txBody>
      </p:sp>
    </p:spTree>
    <p:extLst>
      <p:ext uri="{BB962C8B-B14F-4D97-AF65-F5344CB8AC3E}">
        <p14:creationId xmlns:p14="http://schemas.microsoft.com/office/powerpoint/2010/main" xmlns="" val="385366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47+.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447903" cy="6858000"/>
          </a:xfrm>
          <a:prstGeom prst="rect">
            <a:avLst/>
          </a:prstGeom>
        </p:spPr>
      </p:pic>
      <p:sp>
        <p:nvSpPr>
          <p:cNvPr id="3" name="Rectangle 2"/>
          <p:cNvSpPr/>
          <p:nvPr/>
        </p:nvSpPr>
        <p:spPr>
          <a:xfrm>
            <a:off x="4601911" y="1217971"/>
            <a:ext cx="4417991" cy="4247317"/>
          </a:xfrm>
          <a:prstGeom prst="rect">
            <a:avLst/>
          </a:prstGeom>
        </p:spPr>
        <p:txBody>
          <a:bodyPr wrap="square">
            <a:spAutoFit/>
          </a:bodyPr>
          <a:lstStyle/>
          <a:p>
            <a:r>
              <a:rPr lang="en-US" sz="3000" dirty="0"/>
              <a:t>As well as finding better housing conditions in the North, the migrants found very poor housing conditions in the North. They were forced into overcrowded and dilapidated </a:t>
            </a:r>
            <a:r>
              <a:rPr lang="en-US" sz="3000" dirty="0" smtClean="0"/>
              <a:t>(rundown) tenement </a:t>
            </a:r>
            <a:r>
              <a:rPr lang="en-US" sz="3000" dirty="0"/>
              <a:t>houses.	</a:t>
            </a:r>
          </a:p>
        </p:txBody>
      </p:sp>
    </p:spTree>
    <p:extLst>
      <p:ext uri="{BB962C8B-B14F-4D97-AF65-F5344CB8AC3E}">
        <p14:creationId xmlns:p14="http://schemas.microsoft.com/office/powerpoint/2010/main" xmlns="" val="282665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51+.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514640" cy="6855201"/>
          </a:xfrm>
          <a:prstGeom prst="rect">
            <a:avLst/>
          </a:prstGeom>
        </p:spPr>
      </p:pic>
      <p:sp>
        <p:nvSpPr>
          <p:cNvPr id="3" name="Rectangle 2"/>
          <p:cNvSpPr/>
          <p:nvPr/>
        </p:nvSpPr>
        <p:spPr>
          <a:xfrm>
            <a:off x="4572000" y="1383612"/>
            <a:ext cx="4572000" cy="4708981"/>
          </a:xfrm>
          <a:prstGeom prst="rect">
            <a:avLst/>
          </a:prstGeom>
        </p:spPr>
        <p:txBody>
          <a:bodyPr>
            <a:spAutoFit/>
          </a:bodyPr>
          <a:lstStyle/>
          <a:p>
            <a:r>
              <a:rPr lang="en-US" sz="3000" dirty="0"/>
              <a:t>In many cities in the North where the </a:t>
            </a:r>
            <a:r>
              <a:rPr lang="en-US" sz="3000" dirty="0" smtClean="0"/>
              <a:t>African Americans </a:t>
            </a:r>
            <a:r>
              <a:rPr lang="en-US" sz="3000" dirty="0"/>
              <a:t>had been overcrowded in their own living quarters they attempted to spread out. This resulted in many of the </a:t>
            </a:r>
            <a:r>
              <a:rPr lang="en-US" sz="3000" b="1" dirty="0"/>
              <a:t>race riots</a:t>
            </a:r>
            <a:r>
              <a:rPr lang="en-US" sz="3000" dirty="0"/>
              <a:t> and the bombing of </a:t>
            </a:r>
            <a:r>
              <a:rPr lang="en-US" sz="3000" dirty="0" smtClean="0"/>
              <a:t>African Americans </a:t>
            </a:r>
            <a:r>
              <a:rPr lang="en-US" sz="3000" dirty="0"/>
              <a:t>homes.</a:t>
            </a:r>
          </a:p>
        </p:txBody>
      </p:sp>
    </p:spTree>
    <p:extLst>
      <p:ext uri="{BB962C8B-B14F-4D97-AF65-F5344CB8AC3E}">
        <p14:creationId xmlns:p14="http://schemas.microsoft.com/office/powerpoint/2010/main" xmlns="" val="1106025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4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9044" y="166748"/>
            <a:ext cx="8136181" cy="5402933"/>
          </a:xfrm>
          <a:prstGeom prst="rect">
            <a:avLst/>
          </a:prstGeom>
        </p:spPr>
      </p:pic>
      <p:sp>
        <p:nvSpPr>
          <p:cNvPr id="3" name="Rectangle 2"/>
          <p:cNvSpPr/>
          <p:nvPr/>
        </p:nvSpPr>
        <p:spPr>
          <a:xfrm>
            <a:off x="445235" y="5783233"/>
            <a:ext cx="8445660" cy="1015663"/>
          </a:xfrm>
          <a:prstGeom prst="rect">
            <a:avLst/>
          </a:prstGeom>
        </p:spPr>
        <p:txBody>
          <a:bodyPr wrap="square">
            <a:spAutoFit/>
          </a:bodyPr>
          <a:lstStyle/>
          <a:p>
            <a:r>
              <a:rPr lang="en-US" sz="3000" dirty="0"/>
              <a:t>They arrived in Pittsburgh, one of the great industrial centers of the North, in large numbers.</a:t>
            </a:r>
          </a:p>
        </p:txBody>
      </p:sp>
    </p:spTree>
    <p:extLst>
      <p:ext uri="{BB962C8B-B14F-4D97-AF65-F5344CB8AC3E}">
        <p14:creationId xmlns:p14="http://schemas.microsoft.com/office/powerpoint/2010/main" xmlns="" val="410186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37+.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473059" cy="6762724"/>
          </a:xfrm>
          <a:prstGeom prst="rect">
            <a:avLst/>
          </a:prstGeom>
        </p:spPr>
      </p:pic>
      <p:sp>
        <p:nvSpPr>
          <p:cNvPr id="3" name="Rectangle 2"/>
          <p:cNvSpPr/>
          <p:nvPr/>
        </p:nvSpPr>
        <p:spPr>
          <a:xfrm>
            <a:off x="4473058" y="2378389"/>
            <a:ext cx="4572000" cy="2862322"/>
          </a:xfrm>
          <a:prstGeom prst="rect">
            <a:avLst/>
          </a:prstGeom>
        </p:spPr>
        <p:txBody>
          <a:bodyPr>
            <a:spAutoFit/>
          </a:bodyPr>
          <a:lstStyle/>
          <a:p>
            <a:r>
              <a:rPr lang="en-US" sz="3000" dirty="0"/>
              <a:t>The </a:t>
            </a:r>
            <a:r>
              <a:rPr lang="en-US" sz="3000" dirty="0" smtClean="0"/>
              <a:t>African Americans </a:t>
            </a:r>
            <a:r>
              <a:rPr lang="en-US" sz="3000" dirty="0"/>
              <a:t>that had been brought North worked in large numbers in one of the principal industries, which was steel.</a:t>
            </a:r>
          </a:p>
        </p:txBody>
      </p:sp>
    </p:spTree>
    <p:extLst>
      <p:ext uri="{BB962C8B-B14F-4D97-AF65-F5344CB8AC3E}">
        <p14:creationId xmlns:p14="http://schemas.microsoft.com/office/powerpoint/2010/main" xmlns="" val="2987749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Migration</a:t>
            </a:r>
            <a:endParaRPr lang="en-US" dirty="0"/>
          </a:p>
        </p:txBody>
      </p:sp>
      <p:sp>
        <p:nvSpPr>
          <p:cNvPr id="3" name="Subtitle 2"/>
          <p:cNvSpPr>
            <a:spLocks noGrp="1"/>
          </p:cNvSpPr>
          <p:nvPr>
            <p:ph type="subTitle" idx="1"/>
          </p:nvPr>
        </p:nvSpPr>
        <p:spPr>
          <a:xfrm>
            <a:off x="197882" y="3902023"/>
            <a:ext cx="8729828" cy="2263506"/>
          </a:xfrm>
        </p:spPr>
        <p:txBody>
          <a:bodyPr>
            <a:normAutofit/>
          </a:bodyPr>
          <a:lstStyle/>
          <a:p>
            <a:r>
              <a:rPr lang="en-US" sz="3000" dirty="0"/>
              <a:t>The Great Migration was the movement of 6 million blacks out of the Southern United States to the Northeast, Midwest, and </a:t>
            </a:r>
            <a:r>
              <a:rPr lang="en-US" sz="3000" dirty="0" smtClean="0"/>
              <a:t>West from </a:t>
            </a:r>
            <a:r>
              <a:rPr lang="en-US" sz="3000" dirty="0"/>
              <a:t>1910 to 1970.</a:t>
            </a:r>
          </a:p>
        </p:txBody>
      </p:sp>
    </p:spTree>
    <p:extLst>
      <p:ext uri="{BB962C8B-B14F-4D97-AF65-F5344CB8AC3E}">
        <p14:creationId xmlns:p14="http://schemas.microsoft.com/office/powerpoint/2010/main" xmlns="" val="1433855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49+.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594860" cy="6858000"/>
          </a:xfrm>
          <a:prstGeom prst="rect">
            <a:avLst/>
          </a:prstGeom>
        </p:spPr>
      </p:pic>
      <p:sp>
        <p:nvSpPr>
          <p:cNvPr id="4" name="Rectangle 3"/>
          <p:cNvSpPr/>
          <p:nvPr/>
        </p:nvSpPr>
        <p:spPr>
          <a:xfrm>
            <a:off x="4999829" y="593146"/>
            <a:ext cx="3780621" cy="4401205"/>
          </a:xfrm>
          <a:prstGeom prst="rect">
            <a:avLst/>
          </a:prstGeom>
        </p:spPr>
        <p:txBody>
          <a:bodyPr wrap="square">
            <a:spAutoFit/>
          </a:bodyPr>
          <a:lstStyle/>
          <a:p>
            <a:r>
              <a:rPr lang="en-US" sz="3500" dirty="0"/>
              <a:t>They also found discrimination in the North although it was much different from that which they had known in the South.</a:t>
            </a:r>
          </a:p>
        </p:txBody>
      </p:sp>
    </p:spTree>
    <p:extLst>
      <p:ext uri="{BB962C8B-B14F-4D97-AF65-F5344CB8AC3E}">
        <p14:creationId xmlns:p14="http://schemas.microsoft.com/office/powerpoint/2010/main" xmlns="" val="1213059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5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0192" y="0"/>
            <a:ext cx="8404642" cy="5594340"/>
          </a:xfrm>
          <a:prstGeom prst="rect">
            <a:avLst/>
          </a:prstGeom>
        </p:spPr>
      </p:pic>
      <p:sp>
        <p:nvSpPr>
          <p:cNvPr id="3" name="Rectangle 2"/>
          <p:cNvSpPr/>
          <p:nvPr/>
        </p:nvSpPr>
        <p:spPr>
          <a:xfrm>
            <a:off x="0" y="5594340"/>
            <a:ext cx="9144000" cy="1246495"/>
          </a:xfrm>
          <a:prstGeom prst="rect">
            <a:avLst/>
          </a:prstGeom>
        </p:spPr>
        <p:txBody>
          <a:bodyPr wrap="square">
            <a:spAutoFit/>
          </a:bodyPr>
          <a:lstStyle/>
          <a:p>
            <a:r>
              <a:rPr lang="en-US" sz="2500" dirty="0"/>
              <a:t>The </a:t>
            </a:r>
            <a:r>
              <a:rPr lang="en-US" sz="2500" dirty="0" smtClean="0"/>
              <a:t>African Americans </a:t>
            </a:r>
            <a:r>
              <a:rPr lang="en-US" sz="2500" dirty="0"/>
              <a:t>being suddenly moved from out of doors and cramped into urban life, contracted a great deal of tuberculosis. Because of this the death rate was very high.</a:t>
            </a:r>
          </a:p>
        </p:txBody>
      </p:sp>
    </p:spTree>
    <p:extLst>
      <p:ext uri="{BB962C8B-B14F-4D97-AF65-F5344CB8AC3E}">
        <p14:creationId xmlns:p14="http://schemas.microsoft.com/office/powerpoint/2010/main" xmlns="" val="247920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53+.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585063" cy="6858000"/>
          </a:xfrm>
          <a:prstGeom prst="rect">
            <a:avLst/>
          </a:prstGeom>
        </p:spPr>
      </p:pic>
      <p:sp>
        <p:nvSpPr>
          <p:cNvPr id="3" name="Rectangle 2"/>
          <p:cNvSpPr/>
          <p:nvPr/>
        </p:nvSpPr>
        <p:spPr>
          <a:xfrm>
            <a:off x="4585063" y="1997839"/>
            <a:ext cx="4572000" cy="2862322"/>
          </a:xfrm>
          <a:prstGeom prst="rect">
            <a:avLst/>
          </a:prstGeom>
        </p:spPr>
        <p:txBody>
          <a:bodyPr>
            <a:spAutoFit/>
          </a:bodyPr>
          <a:lstStyle/>
          <a:p>
            <a:r>
              <a:rPr lang="en-US" sz="3000" dirty="0"/>
              <a:t>The </a:t>
            </a:r>
            <a:r>
              <a:rPr lang="en-US" sz="3000" dirty="0" smtClean="0"/>
              <a:t>African Americans </a:t>
            </a:r>
            <a:r>
              <a:rPr lang="en-US" sz="3000" dirty="0"/>
              <a:t>who had been North for quite some time met their fellowmen with disgust and </a:t>
            </a:r>
            <a:r>
              <a:rPr lang="en-US" sz="3000" dirty="0" smtClean="0"/>
              <a:t>judged the newly arrived blacks.</a:t>
            </a:r>
            <a:endParaRPr lang="en-US" sz="3000" dirty="0"/>
          </a:p>
        </p:txBody>
      </p:sp>
    </p:spTree>
    <p:extLst>
      <p:ext uri="{BB962C8B-B14F-4D97-AF65-F5344CB8AC3E}">
        <p14:creationId xmlns:p14="http://schemas.microsoft.com/office/powerpoint/2010/main" xmlns="" val="2013596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59+.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477294" cy="6858000"/>
          </a:xfrm>
          <a:prstGeom prst="rect">
            <a:avLst/>
          </a:prstGeom>
        </p:spPr>
      </p:pic>
      <p:sp>
        <p:nvSpPr>
          <p:cNvPr id="3" name="Rectangle 2"/>
          <p:cNvSpPr/>
          <p:nvPr/>
        </p:nvSpPr>
        <p:spPr>
          <a:xfrm>
            <a:off x="4771816" y="3292447"/>
            <a:ext cx="4100671" cy="1477328"/>
          </a:xfrm>
          <a:prstGeom prst="rect">
            <a:avLst/>
          </a:prstGeom>
        </p:spPr>
        <p:txBody>
          <a:bodyPr wrap="square">
            <a:spAutoFit/>
          </a:bodyPr>
          <a:lstStyle/>
          <a:p>
            <a:r>
              <a:rPr lang="en-US" sz="3000" dirty="0"/>
              <a:t>In the North the </a:t>
            </a:r>
            <a:r>
              <a:rPr lang="en-US" sz="3000" dirty="0" smtClean="0"/>
              <a:t>African Americans </a:t>
            </a:r>
            <a:r>
              <a:rPr lang="en-US" sz="3000" dirty="0"/>
              <a:t>had freedom to vote.</a:t>
            </a:r>
          </a:p>
        </p:txBody>
      </p:sp>
    </p:spTree>
    <p:extLst>
      <p:ext uri="{BB962C8B-B14F-4D97-AF65-F5344CB8AC3E}">
        <p14:creationId xmlns:p14="http://schemas.microsoft.com/office/powerpoint/2010/main" xmlns="" val="3768401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33+.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4968" y="0"/>
            <a:ext cx="8412296" cy="5546858"/>
          </a:xfrm>
          <a:prstGeom prst="rect">
            <a:avLst/>
          </a:prstGeom>
        </p:spPr>
      </p:pic>
      <p:sp>
        <p:nvSpPr>
          <p:cNvPr id="3" name="Rectangle 2"/>
          <p:cNvSpPr/>
          <p:nvPr/>
        </p:nvSpPr>
        <p:spPr>
          <a:xfrm>
            <a:off x="165669" y="5611505"/>
            <a:ext cx="8817264" cy="1246495"/>
          </a:xfrm>
          <a:prstGeom prst="rect">
            <a:avLst/>
          </a:prstGeom>
        </p:spPr>
        <p:txBody>
          <a:bodyPr wrap="square">
            <a:spAutoFit/>
          </a:bodyPr>
          <a:lstStyle/>
          <a:p>
            <a:r>
              <a:rPr lang="en-US" sz="2500" dirty="0"/>
              <a:t>People who had not yet come North received letters from their relatives telling them of the better conditions that existed in the North.</a:t>
            </a:r>
          </a:p>
        </p:txBody>
      </p:sp>
    </p:spTree>
    <p:extLst>
      <p:ext uri="{BB962C8B-B14F-4D97-AF65-F5344CB8AC3E}">
        <p14:creationId xmlns:p14="http://schemas.microsoft.com/office/powerpoint/2010/main" xmlns="" val="213896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57+.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4516483" cy="6858000"/>
          </a:xfrm>
          <a:prstGeom prst="rect">
            <a:avLst/>
          </a:prstGeom>
        </p:spPr>
      </p:pic>
      <p:sp>
        <p:nvSpPr>
          <p:cNvPr id="3" name="Rectangle 2"/>
          <p:cNvSpPr/>
          <p:nvPr/>
        </p:nvSpPr>
        <p:spPr>
          <a:xfrm>
            <a:off x="4572000" y="3237149"/>
            <a:ext cx="4572000" cy="1477328"/>
          </a:xfrm>
          <a:prstGeom prst="rect">
            <a:avLst/>
          </a:prstGeom>
        </p:spPr>
        <p:txBody>
          <a:bodyPr>
            <a:spAutoFit/>
          </a:bodyPr>
          <a:lstStyle/>
          <a:p>
            <a:r>
              <a:rPr lang="en-US" sz="3000" dirty="0"/>
              <a:t>The female worker was also one of the last groups to leave the South.</a:t>
            </a:r>
          </a:p>
        </p:txBody>
      </p:sp>
    </p:spTree>
    <p:extLst>
      <p:ext uri="{BB962C8B-B14F-4D97-AF65-F5344CB8AC3E}">
        <p14:creationId xmlns:p14="http://schemas.microsoft.com/office/powerpoint/2010/main" xmlns="" val="426548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a:xfrm>
            <a:off x="685800" y="1900084"/>
            <a:ext cx="7770813" cy="3657600"/>
          </a:xfrm>
        </p:spPr>
        <p:txBody>
          <a:bodyPr>
            <a:noAutofit/>
          </a:bodyPr>
          <a:lstStyle/>
          <a:p>
            <a:r>
              <a:rPr lang="en-US" sz="3200" dirty="0"/>
              <a:t>1. Why did blacks feel pushed from the South?  </a:t>
            </a:r>
            <a:endParaRPr lang="en-US" sz="3200" dirty="0" smtClean="0"/>
          </a:p>
          <a:p>
            <a:r>
              <a:rPr lang="en-US" sz="3200" dirty="0" smtClean="0"/>
              <a:t>2</a:t>
            </a:r>
            <a:r>
              <a:rPr lang="en-US" sz="3200" dirty="0"/>
              <a:t>. Why did they feel pulled towards the North? </a:t>
            </a:r>
            <a:endParaRPr lang="en-US" sz="3200" dirty="0" smtClean="0"/>
          </a:p>
          <a:p>
            <a:r>
              <a:rPr lang="en-US" sz="3200" dirty="0" smtClean="0"/>
              <a:t>3</a:t>
            </a:r>
            <a:r>
              <a:rPr lang="en-US" sz="3200" dirty="0"/>
              <a:t>. What was the Great Migration? </a:t>
            </a:r>
            <a:endParaRPr lang="en-US" sz="3200" dirty="0" smtClean="0"/>
          </a:p>
          <a:p>
            <a:r>
              <a:rPr lang="en-US" sz="3200" dirty="0" smtClean="0"/>
              <a:t>4</a:t>
            </a:r>
            <a:r>
              <a:rPr lang="en-US" sz="3200" dirty="0"/>
              <a:t>. Pick three words to explain the experience of African Americans in the North.</a:t>
            </a:r>
          </a:p>
        </p:txBody>
      </p:sp>
    </p:spTree>
    <p:extLst>
      <p:ext uri="{BB962C8B-B14F-4D97-AF65-F5344CB8AC3E}">
        <p14:creationId xmlns:p14="http://schemas.microsoft.com/office/powerpoint/2010/main" xmlns="" val="45741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44" y="295882"/>
            <a:ext cx="8519290" cy="6124754"/>
          </a:xfrm>
          <a:prstGeom prst="rect">
            <a:avLst/>
          </a:prstGeom>
        </p:spPr>
        <p:txBody>
          <a:bodyPr wrap="square">
            <a:spAutoFit/>
          </a:bodyPr>
          <a:lstStyle/>
          <a:p>
            <a:r>
              <a:rPr lang="en-US" sz="2800" dirty="0" smtClean="0"/>
              <a:t>The </a:t>
            </a:r>
            <a:r>
              <a:rPr lang="en-US" sz="2800" dirty="0"/>
              <a:t>First World War created a </a:t>
            </a:r>
            <a:r>
              <a:rPr lang="en-US" sz="2800" b="1" dirty="0"/>
              <a:t>labor shortage </a:t>
            </a:r>
            <a:r>
              <a:rPr lang="en-US" sz="2800" dirty="0"/>
              <a:t>in the United States by ending the mass immigration of Europeans workers who provided much of the labor to power American industry. </a:t>
            </a:r>
          </a:p>
          <a:p>
            <a:endParaRPr lang="en-US" sz="2800" dirty="0" smtClean="0"/>
          </a:p>
          <a:p>
            <a:r>
              <a:rPr lang="en-US" sz="2800" dirty="0" smtClean="0"/>
              <a:t>Meanwhile, industrialists (big business men) were </a:t>
            </a:r>
            <a:r>
              <a:rPr lang="en-US" sz="2800" dirty="0"/>
              <a:t>making money </a:t>
            </a:r>
            <a:r>
              <a:rPr lang="en-US" sz="2800" dirty="0" smtClean="0"/>
              <a:t>from the </a:t>
            </a:r>
            <a:r>
              <a:rPr lang="en-US" sz="2800" dirty="0"/>
              <a:t>war, because America's closest allies, Great Britain and France, relied heavily upon the United States for supplies.</a:t>
            </a:r>
          </a:p>
          <a:p>
            <a:endParaRPr lang="en-US" sz="2800" dirty="0"/>
          </a:p>
          <a:p>
            <a:r>
              <a:rPr lang="en-US" sz="2800" dirty="0" smtClean="0"/>
              <a:t>To </a:t>
            </a:r>
            <a:r>
              <a:rPr lang="en-US" sz="2800" dirty="0"/>
              <a:t>end the labor </a:t>
            </a:r>
            <a:r>
              <a:rPr lang="en-US" sz="2800" dirty="0" smtClean="0"/>
              <a:t>shortage, the industrialists encouraged </a:t>
            </a:r>
            <a:r>
              <a:rPr lang="en-US" sz="2800" b="1" dirty="0"/>
              <a:t>white women, black men and women, and Mexicans </a:t>
            </a:r>
            <a:r>
              <a:rPr lang="en-US" sz="2800" dirty="0"/>
              <a:t>to enter industrial occupations that they had been barred from before the war.</a:t>
            </a:r>
          </a:p>
        </p:txBody>
      </p:sp>
    </p:spTree>
    <p:extLst>
      <p:ext uri="{BB962C8B-B14F-4D97-AF65-F5344CB8AC3E}">
        <p14:creationId xmlns:p14="http://schemas.microsoft.com/office/powerpoint/2010/main" xmlns="" val="3518794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604" y="425645"/>
            <a:ext cx="8464068" cy="5216813"/>
          </a:xfrm>
          <a:prstGeom prst="rect">
            <a:avLst/>
          </a:prstGeom>
        </p:spPr>
        <p:txBody>
          <a:bodyPr wrap="square">
            <a:spAutoFit/>
          </a:bodyPr>
          <a:lstStyle/>
          <a:p>
            <a:r>
              <a:rPr lang="en-US" sz="3000" dirty="0" smtClean="0"/>
              <a:t>Tens of thousands of black southerners traveled </a:t>
            </a:r>
            <a:r>
              <a:rPr lang="en-US" sz="3000" dirty="0"/>
              <a:t>N</a:t>
            </a:r>
            <a:r>
              <a:rPr lang="en-US" sz="3000" dirty="0" smtClean="0"/>
              <a:t>orth for work.</a:t>
            </a:r>
          </a:p>
          <a:p>
            <a:endParaRPr lang="en-US" sz="3000" dirty="0" smtClean="0"/>
          </a:p>
          <a:p>
            <a:r>
              <a:rPr lang="en-US" sz="2800" dirty="0" smtClean="0"/>
              <a:t>As we look at the following pictures, think about some of the push and pull factors of the Great Migration.</a:t>
            </a:r>
          </a:p>
          <a:p>
            <a:endParaRPr lang="en-US" sz="2800" dirty="0"/>
          </a:p>
          <a:p>
            <a:r>
              <a:rPr lang="en-US" sz="2800" dirty="0" smtClean="0"/>
              <a:t>Why did blacks feel pushed from the South? </a:t>
            </a:r>
          </a:p>
          <a:p>
            <a:r>
              <a:rPr lang="en-US" sz="2800" dirty="0" smtClean="0"/>
              <a:t> </a:t>
            </a:r>
          </a:p>
          <a:p>
            <a:r>
              <a:rPr lang="en-US" sz="2800" dirty="0" smtClean="0"/>
              <a:t>Why did they feel pulled towards the North?</a:t>
            </a:r>
            <a:endParaRPr lang="en-US" sz="2500" dirty="0" smtClean="0"/>
          </a:p>
          <a:p>
            <a:endParaRPr lang="en-US" sz="2500" dirty="0"/>
          </a:p>
          <a:p>
            <a:endParaRPr lang="en-US" sz="2500" dirty="0"/>
          </a:p>
          <a:p>
            <a:endParaRPr lang="en-US" sz="2500" dirty="0"/>
          </a:p>
        </p:txBody>
      </p:sp>
    </p:spTree>
    <p:extLst>
      <p:ext uri="{BB962C8B-B14F-4D97-AF65-F5344CB8AC3E}">
        <p14:creationId xmlns:p14="http://schemas.microsoft.com/office/powerpoint/2010/main" xmlns="" val="268010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53" y="1169800"/>
            <a:ext cx="8320258" cy="5386090"/>
          </a:xfrm>
          <a:prstGeom prst="rect">
            <a:avLst/>
          </a:prstGeom>
        </p:spPr>
        <p:txBody>
          <a:bodyPr wrap="square">
            <a:spAutoFit/>
          </a:bodyPr>
          <a:lstStyle/>
          <a:p>
            <a:pPr algn="ctr"/>
            <a:r>
              <a:rPr lang="en-US" sz="6600" dirty="0" smtClean="0"/>
              <a:t>Paintings About the Migration (Movement) </a:t>
            </a:r>
            <a:r>
              <a:rPr lang="en-US" sz="6600" dirty="0"/>
              <a:t>of the </a:t>
            </a:r>
            <a:r>
              <a:rPr lang="en-US" sz="6600" dirty="0" smtClean="0"/>
              <a:t>African Americans</a:t>
            </a:r>
          </a:p>
          <a:p>
            <a:pPr algn="ctr"/>
            <a:endParaRPr lang="en-US" sz="4000" dirty="0"/>
          </a:p>
          <a:p>
            <a:pPr algn="ctr"/>
            <a:r>
              <a:rPr lang="en-US" sz="4000" dirty="0"/>
              <a:t>By Jacob Lawrence (1917-2000)</a:t>
            </a:r>
          </a:p>
        </p:txBody>
      </p:sp>
    </p:spTree>
    <p:extLst>
      <p:ext uri="{BB962C8B-B14F-4D97-AF65-F5344CB8AC3E}">
        <p14:creationId xmlns:p14="http://schemas.microsoft.com/office/powerpoint/2010/main" xmlns="" val="3457298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13+.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2497" y="195194"/>
            <a:ext cx="7826588" cy="5197344"/>
          </a:xfrm>
          <a:prstGeom prst="rect">
            <a:avLst/>
          </a:prstGeom>
        </p:spPr>
      </p:pic>
      <p:sp>
        <p:nvSpPr>
          <p:cNvPr id="3" name="Rectangle 2"/>
          <p:cNvSpPr/>
          <p:nvPr/>
        </p:nvSpPr>
        <p:spPr>
          <a:xfrm>
            <a:off x="224343" y="5553642"/>
            <a:ext cx="8556106" cy="954107"/>
          </a:xfrm>
          <a:prstGeom prst="rect">
            <a:avLst/>
          </a:prstGeom>
        </p:spPr>
        <p:txBody>
          <a:bodyPr wrap="square">
            <a:spAutoFit/>
          </a:bodyPr>
          <a:lstStyle/>
          <a:p>
            <a:r>
              <a:rPr lang="en-US" sz="2800" dirty="0"/>
              <a:t>Due to the South's losing so much labor, the crops were left to dry and spoil.</a:t>
            </a:r>
          </a:p>
        </p:txBody>
      </p:sp>
    </p:spTree>
    <p:extLst>
      <p:ext uri="{BB962C8B-B14F-4D97-AF65-F5344CB8AC3E}">
        <p14:creationId xmlns:p14="http://schemas.microsoft.com/office/powerpoint/2010/main" xmlns="" val="186508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19+.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575266" cy="6858000"/>
          </a:xfrm>
          <a:prstGeom prst="rect">
            <a:avLst/>
          </a:prstGeom>
        </p:spPr>
      </p:pic>
      <p:sp>
        <p:nvSpPr>
          <p:cNvPr id="3" name="Rectangle 2"/>
          <p:cNvSpPr/>
          <p:nvPr/>
        </p:nvSpPr>
        <p:spPr>
          <a:xfrm>
            <a:off x="5136020" y="2016439"/>
            <a:ext cx="3676084" cy="1938992"/>
          </a:xfrm>
          <a:prstGeom prst="rect">
            <a:avLst/>
          </a:prstGeom>
        </p:spPr>
        <p:txBody>
          <a:bodyPr wrap="square">
            <a:spAutoFit/>
          </a:bodyPr>
          <a:lstStyle/>
          <a:p>
            <a:r>
              <a:rPr lang="en-US" sz="4000" dirty="0" smtClean="0"/>
              <a:t>Also, there </a:t>
            </a:r>
            <a:r>
              <a:rPr lang="en-US" sz="4000" dirty="0"/>
              <a:t>had always been </a:t>
            </a:r>
            <a:r>
              <a:rPr lang="en-US" sz="4000" dirty="0" smtClean="0"/>
              <a:t>discrimination. </a:t>
            </a:r>
            <a:endParaRPr lang="en-US" sz="4000" dirty="0"/>
          </a:p>
        </p:txBody>
      </p:sp>
    </p:spTree>
    <p:extLst>
      <p:ext uri="{BB962C8B-B14F-4D97-AF65-F5344CB8AC3E}">
        <p14:creationId xmlns:p14="http://schemas.microsoft.com/office/powerpoint/2010/main" xmlns="" val="396446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15+.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0637" y="0"/>
            <a:ext cx="8128000" cy="5448300"/>
          </a:xfrm>
          <a:prstGeom prst="rect">
            <a:avLst/>
          </a:prstGeom>
        </p:spPr>
      </p:pic>
      <p:sp>
        <p:nvSpPr>
          <p:cNvPr id="3" name="Rectangle 2"/>
          <p:cNvSpPr/>
          <p:nvPr/>
        </p:nvSpPr>
        <p:spPr>
          <a:xfrm>
            <a:off x="308328" y="5547794"/>
            <a:ext cx="8835672" cy="1200328"/>
          </a:xfrm>
          <a:prstGeom prst="rect">
            <a:avLst/>
          </a:prstGeom>
        </p:spPr>
        <p:txBody>
          <a:bodyPr wrap="square">
            <a:spAutoFit/>
          </a:bodyPr>
          <a:lstStyle/>
          <a:p>
            <a:r>
              <a:rPr lang="en-US" sz="2400" dirty="0"/>
              <a:t>Another cause was </a:t>
            </a:r>
            <a:r>
              <a:rPr lang="en-US" sz="2400" dirty="0" smtClean="0"/>
              <a:t>lynching (hanging). </a:t>
            </a:r>
            <a:r>
              <a:rPr lang="en-US" sz="2400" dirty="0"/>
              <a:t>It was found that where there had been a lynching, the people who were </a:t>
            </a:r>
            <a:r>
              <a:rPr lang="en-US" sz="2400" dirty="0" smtClean="0"/>
              <a:t>reluctant (refusing) </a:t>
            </a:r>
            <a:r>
              <a:rPr lang="en-US" sz="2400" dirty="0"/>
              <a:t>to leave at first left immediately after this.</a:t>
            </a:r>
          </a:p>
        </p:txBody>
      </p:sp>
    </p:spTree>
    <p:extLst>
      <p:ext uri="{BB962C8B-B14F-4D97-AF65-F5344CB8AC3E}">
        <p14:creationId xmlns:p14="http://schemas.microsoft.com/office/powerpoint/2010/main" xmlns="" val="85183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e-Migration_Panel_05+.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414" y="0"/>
            <a:ext cx="8283443" cy="5487781"/>
          </a:xfrm>
          <a:prstGeom prst="rect">
            <a:avLst/>
          </a:prstGeom>
        </p:spPr>
      </p:pic>
      <p:sp>
        <p:nvSpPr>
          <p:cNvPr id="3" name="Rectangle 2"/>
          <p:cNvSpPr/>
          <p:nvPr/>
        </p:nvSpPr>
        <p:spPr>
          <a:xfrm>
            <a:off x="184076" y="5658292"/>
            <a:ext cx="9144000" cy="1015663"/>
          </a:xfrm>
          <a:prstGeom prst="rect">
            <a:avLst/>
          </a:prstGeom>
        </p:spPr>
        <p:txBody>
          <a:bodyPr wrap="square">
            <a:spAutoFit/>
          </a:bodyPr>
          <a:lstStyle/>
          <a:p>
            <a:r>
              <a:rPr lang="en-US" sz="2000" dirty="0" smtClean="0"/>
              <a:t>The African Americans </a:t>
            </a:r>
            <a:r>
              <a:rPr lang="en-US" sz="2000" dirty="0"/>
              <a:t>were given free passage on the railroads which was paid back by Northern industry. It was an agreement that the people brought North on these railroads were to pay back their passage after they had received jobs.</a:t>
            </a:r>
          </a:p>
        </p:txBody>
      </p:sp>
    </p:spTree>
    <p:extLst>
      <p:ext uri="{BB962C8B-B14F-4D97-AF65-F5344CB8AC3E}">
        <p14:creationId xmlns:p14="http://schemas.microsoft.com/office/powerpoint/2010/main" xmlns="" val="2594001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129</TotalTime>
  <Words>701</Words>
  <Application>Microsoft Office PowerPoint</Application>
  <PresentationFormat>On-screen Show (4:3)</PresentationFormat>
  <Paragraphs>44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Folio</vt:lpstr>
      <vt:lpstr>Slide 1</vt:lpstr>
      <vt:lpstr>The Great Migration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Questions</vt:lpstr>
    </vt:vector>
  </TitlesOfParts>
  <Company>Clark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Migration</dc:title>
  <dc:creator>Joseph Perr</dc:creator>
  <cp:lastModifiedBy>NYCDOE</cp:lastModifiedBy>
  <cp:revision>11</cp:revision>
  <dcterms:created xsi:type="dcterms:W3CDTF">2012-01-01T19:05:37Z</dcterms:created>
  <dcterms:modified xsi:type="dcterms:W3CDTF">2013-01-28T18:31:40Z</dcterms:modified>
</cp:coreProperties>
</file>