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2" r:id="rId6"/>
    <p:sldId id="263" r:id="rId7"/>
    <p:sldId id="264" r:id="rId8"/>
    <p:sldId id="265" r:id="rId9"/>
    <p:sldId id="266" r:id="rId10"/>
    <p:sldId id="268" r:id="rId11"/>
    <p:sldId id="269" r:id="rId12"/>
    <p:sldId id="270" r:id="rId13"/>
    <p:sldId id="267" r:id="rId14"/>
    <p:sldId id="271" r:id="rId15"/>
    <p:sldId id="272"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726" y="-11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ACCF33-7633-4925-87A0-DA3D4DA814E0}" type="datetimeFigureOut">
              <a:rPr lang="en-US"/>
              <a:pPr>
                <a:defRPr/>
              </a:pPr>
              <a:t>3/7/2013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1E80D4-5CE3-441D-8E59-A3B5F4D4FED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073BAC-D984-4CC8-B3A0-1A10FA4C576D}" type="datetimeFigureOut">
              <a:rPr lang="en-US"/>
              <a:pPr>
                <a:defRPr/>
              </a:pPr>
              <a:t>3/7/2013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452314-C22B-444A-83E0-37C53C62332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B42683-4D96-49C7-A443-A2AA57AE8B8D}" type="datetimeFigureOut">
              <a:rPr lang="en-US"/>
              <a:pPr>
                <a:defRPr/>
              </a:pPr>
              <a:t>3/7/2013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E6E666-9A26-466F-BF6F-478D54F78A3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B83F0D-CC7B-4726-AF00-306F54AA8574}" type="datetimeFigureOut">
              <a:rPr lang="en-US"/>
              <a:pPr>
                <a:defRPr/>
              </a:pPr>
              <a:t>3/7/2013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DA77B4-9519-4AB0-8D3D-AC5D48810C4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6301C0D-5CB1-4BE6-AC8B-8371AC26A652}" type="datetimeFigureOut">
              <a:rPr lang="en-US"/>
              <a:pPr>
                <a:defRPr/>
              </a:pPr>
              <a:t>3/7/2013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46B478-374E-48B8-84AF-8E90DE8BF26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43733E5-6854-40AC-BD64-0048B37A445D}" type="datetimeFigureOut">
              <a:rPr lang="en-US"/>
              <a:pPr>
                <a:defRPr/>
              </a:pPr>
              <a:t>3/7/2013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5DC0F7-8BC8-4D6D-9010-5D11FA27023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93E75BC-B0C7-41AF-ABB0-DDB865910B21}" type="datetimeFigureOut">
              <a:rPr lang="en-US"/>
              <a:pPr>
                <a:defRPr/>
              </a:pPr>
              <a:t>3/7/2013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8804A02-050C-4144-AA85-173E9FDD988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06FCB11-09DD-4AFF-8A32-1EBA6D837D83}" type="datetimeFigureOut">
              <a:rPr lang="en-US"/>
              <a:pPr>
                <a:defRPr/>
              </a:pPr>
              <a:t>3/7/2013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37F98EA-9013-4CF2-9679-BC826031985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A66C99-C8EC-4710-97FB-A2065B8805C1}" type="datetimeFigureOut">
              <a:rPr lang="en-US"/>
              <a:pPr>
                <a:defRPr/>
              </a:pPr>
              <a:t>3/7/2013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9EC17F7-5DFB-45FE-A12F-2527FE9AE4E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924DCD-3043-4DEC-BA82-F1DCFE44F264}" type="datetimeFigureOut">
              <a:rPr lang="en-US"/>
              <a:pPr>
                <a:defRPr/>
              </a:pPr>
              <a:t>3/7/2013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852B66-9D2C-46E6-87F6-A78872EBC4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1456B6-F021-4065-AF69-3ADFEA6ADCC3}" type="datetimeFigureOut">
              <a:rPr lang="en-US"/>
              <a:pPr>
                <a:defRPr/>
              </a:pPr>
              <a:t>3/7/2013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CB96CF-5C19-4F2B-A724-4034DC8B303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7C1C177-9213-4E63-8FED-D5E27C7C2B51}" type="datetimeFigureOut">
              <a:rPr lang="en-US"/>
              <a:pPr>
                <a:defRPr/>
              </a:pPr>
              <a:t>3/7/2013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07A85E4-B588-47CD-A0F2-8D9B726ECB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history.navy.mil/photos/images/miscnara/cn3992.jpg" TargetMode="External"/><Relationship Id="rId1" Type="http://schemas.openxmlformats.org/officeDocument/2006/relationships/slideLayout" Target="../slideLayouts/slideLayout2.xml"/><Relationship Id="rId4" Type="http://schemas.openxmlformats.org/officeDocument/2006/relationships/image" Target="http://www.history.navy.mil/photos/images/miscnara/cn3992.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artans.sstx.org/~wgoodman/WWIIisolationismcart.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3"/>
          <p:cNvSpPr>
            <a:spLocks noGrp="1" noChangeArrowheads="1"/>
          </p:cNvSpPr>
          <p:nvPr>
            <p:ph type="subTitle" idx="1"/>
          </p:nvPr>
        </p:nvSpPr>
        <p:spPr>
          <a:xfrm>
            <a:off x="457200" y="206375"/>
            <a:ext cx="8077200" cy="914400"/>
          </a:xfrm>
        </p:spPr>
        <p:txBody>
          <a:bodyPr/>
          <a:lstStyle/>
          <a:p>
            <a:pPr>
              <a:lnSpc>
                <a:spcPct val="90000"/>
              </a:lnSpc>
            </a:pPr>
            <a:r>
              <a:rPr lang="en-US" sz="4000" smtClean="0">
                <a:solidFill>
                  <a:srgbClr val="0070C0"/>
                </a:solidFill>
              </a:rPr>
              <a:t>What is taking place in the picture?</a:t>
            </a:r>
          </a:p>
        </p:txBody>
      </p:sp>
      <p:pic>
        <p:nvPicPr>
          <p:cNvPr id="13314" name="Picture 4" descr="isolationism"/>
          <p:cNvPicPr>
            <a:picLocks noChangeAspect="1" noChangeArrowheads="1"/>
          </p:cNvPicPr>
          <p:nvPr/>
        </p:nvPicPr>
        <p:blipFill>
          <a:blip r:embed="rId2" cstate="print"/>
          <a:srcRect/>
          <a:stretch>
            <a:fillRect/>
          </a:stretch>
        </p:blipFill>
        <p:spPr bwMode="auto">
          <a:xfrm>
            <a:off x="609600" y="990600"/>
            <a:ext cx="7467600" cy="55626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seuss3"/>
          <p:cNvPicPr>
            <a:picLocks noChangeAspect="1" noChangeArrowheads="1"/>
          </p:cNvPicPr>
          <p:nvPr/>
        </p:nvPicPr>
        <p:blipFill>
          <a:blip r:embed="rId2" cstate="print"/>
          <a:srcRect/>
          <a:stretch>
            <a:fillRect/>
          </a:stretch>
        </p:blipFill>
        <p:spPr bwMode="auto">
          <a:xfrm>
            <a:off x="1295400" y="990600"/>
            <a:ext cx="6629400" cy="5638800"/>
          </a:xfrm>
          <a:prstGeom prst="rect">
            <a:avLst/>
          </a:prstGeom>
          <a:noFill/>
          <a:ln w="9525">
            <a:noFill/>
            <a:miter lim="800000"/>
            <a:headEnd/>
            <a:tailEnd/>
          </a:ln>
        </p:spPr>
      </p:pic>
      <p:sp>
        <p:nvSpPr>
          <p:cNvPr id="5123" name="Rectangle 6"/>
          <p:cNvSpPr>
            <a:spLocks noGrp="1" noChangeArrowheads="1"/>
          </p:cNvSpPr>
          <p:nvPr>
            <p:ph type="title"/>
          </p:nvPr>
        </p:nvSpPr>
        <p:spPr>
          <a:xfrm>
            <a:off x="457200" y="274638"/>
            <a:ext cx="8229600" cy="639762"/>
          </a:xfrm>
        </p:spPr>
        <p:txBody>
          <a:bodyPr/>
          <a:lstStyle/>
          <a:p>
            <a:pPr eaLnBrk="1" hangingPunct="1"/>
            <a:r>
              <a:rPr lang="en-US" sz="4000" smtClean="0">
                <a:solidFill>
                  <a:srgbClr val="CC0000"/>
                </a:solidFill>
              </a:rPr>
              <a:t>What is taking place?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4000" dirty="0" smtClean="0">
                <a:solidFill>
                  <a:srgbClr val="0070C0"/>
                </a:solidFill>
              </a:rPr>
              <a:t>Alliance- agreement for nations to aid an protect on another</a:t>
            </a:r>
          </a:p>
        </p:txBody>
      </p:sp>
      <p:sp>
        <p:nvSpPr>
          <p:cNvPr id="7171" name="Rectangle 3"/>
          <p:cNvSpPr>
            <a:spLocks noGrp="1" noChangeArrowheads="1"/>
          </p:cNvSpPr>
          <p:nvPr>
            <p:ph type="body" sz="half" idx="1"/>
          </p:nvPr>
        </p:nvSpPr>
        <p:spPr/>
        <p:txBody>
          <a:bodyPr/>
          <a:lstStyle/>
          <a:p>
            <a:pPr algn="ctr" eaLnBrk="1" hangingPunct="1">
              <a:buFontTx/>
              <a:buNone/>
            </a:pPr>
            <a:r>
              <a:rPr lang="en-US" smtClean="0">
                <a:solidFill>
                  <a:srgbClr val="FF0000"/>
                </a:solidFill>
              </a:rPr>
              <a:t>Axis</a:t>
            </a:r>
          </a:p>
          <a:p>
            <a:pPr eaLnBrk="1" hangingPunct="1"/>
            <a:r>
              <a:rPr lang="en-US" smtClean="0">
                <a:solidFill>
                  <a:srgbClr val="FF0000"/>
                </a:solidFill>
              </a:rPr>
              <a:t>Germany</a:t>
            </a:r>
          </a:p>
          <a:p>
            <a:pPr eaLnBrk="1" hangingPunct="1"/>
            <a:r>
              <a:rPr lang="en-US" smtClean="0">
                <a:solidFill>
                  <a:srgbClr val="FF0000"/>
                </a:solidFill>
              </a:rPr>
              <a:t>Italy</a:t>
            </a:r>
          </a:p>
          <a:p>
            <a:pPr eaLnBrk="1" hangingPunct="1"/>
            <a:r>
              <a:rPr lang="en-US" smtClean="0">
                <a:solidFill>
                  <a:srgbClr val="FF0000"/>
                </a:solidFill>
              </a:rPr>
              <a:t>Japan</a:t>
            </a:r>
          </a:p>
        </p:txBody>
      </p:sp>
      <p:sp>
        <p:nvSpPr>
          <p:cNvPr id="7172" name="Rectangle 4"/>
          <p:cNvSpPr>
            <a:spLocks noGrp="1" noChangeArrowheads="1"/>
          </p:cNvSpPr>
          <p:nvPr>
            <p:ph type="body" sz="half" idx="2"/>
          </p:nvPr>
        </p:nvSpPr>
        <p:spPr/>
        <p:txBody>
          <a:bodyPr/>
          <a:lstStyle/>
          <a:p>
            <a:pPr algn="ctr" eaLnBrk="1" hangingPunct="1">
              <a:buFontTx/>
              <a:buNone/>
            </a:pPr>
            <a:r>
              <a:rPr lang="en-US" smtClean="0">
                <a:solidFill>
                  <a:schemeClr val="accent2"/>
                </a:solidFill>
              </a:rPr>
              <a:t>Allies</a:t>
            </a:r>
          </a:p>
          <a:p>
            <a:pPr eaLnBrk="1" hangingPunct="1"/>
            <a:r>
              <a:rPr lang="en-US" smtClean="0">
                <a:solidFill>
                  <a:schemeClr val="accent2"/>
                </a:solidFill>
              </a:rPr>
              <a:t>Britain</a:t>
            </a:r>
          </a:p>
          <a:p>
            <a:pPr eaLnBrk="1" hangingPunct="1"/>
            <a:r>
              <a:rPr lang="en-US" smtClean="0">
                <a:solidFill>
                  <a:schemeClr val="accent2"/>
                </a:solidFill>
              </a:rPr>
              <a:t>Soviet Union </a:t>
            </a:r>
          </a:p>
          <a:p>
            <a:pPr eaLnBrk="1" hangingPunct="1"/>
            <a:r>
              <a:rPr lang="en-US" smtClean="0">
                <a:solidFill>
                  <a:schemeClr val="accent2"/>
                </a:solidFill>
              </a:rPr>
              <a:t>France</a:t>
            </a:r>
          </a:p>
          <a:p>
            <a:pPr eaLnBrk="1" hangingPunct="1"/>
            <a:endParaRPr lang="en-US" smtClean="0">
              <a:solidFill>
                <a:schemeClr val="accent2"/>
              </a:solidFill>
            </a:endParaRPr>
          </a:p>
          <a:p>
            <a:pPr eaLnBrk="1" hangingPunct="1"/>
            <a:endParaRPr lang="en-US" smtClean="0">
              <a:solidFill>
                <a:schemeClr val="accent2"/>
              </a:solidFill>
            </a:endParaRPr>
          </a:p>
          <a:p>
            <a:pPr algn="ctr" eaLnBrk="1" hangingPunct="1">
              <a:buFontTx/>
              <a:buNone/>
            </a:pPr>
            <a:endParaRPr lang="en-US" smtClean="0">
              <a:solidFill>
                <a:schemeClr val="accent2"/>
              </a:solidFill>
            </a:endParaRPr>
          </a:p>
          <a:p>
            <a:pPr eaLnBrk="1" hangingPunct="1"/>
            <a:endParaRPr lang="en-US" smtClean="0">
              <a:solidFill>
                <a:schemeClr val="accent2"/>
              </a:solidFill>
            </a:endParaRPr>
          </a:p>
        </p:txBody>
      </p:sp>
      <p:pic>
        <p:nvPicPr>
          <p:cNvPr id="7173" name="Picture 5" descr="thumbnail"/>
          <p:cNvPicPr>
            <a:picLocks noChangeAspect="1" noChangeArrowheads="1"/>
          </p:cNvPicPr>
          <p:nvPr/>
        </p:nvPicPr>
        <p:blipFill>
          <a:blip r:embed="rId2" cstate="print"/>
          <a:srcRect/>
          <a:stretch>
            <a:fillRect/>
          </a:stretch>
        </p:blipFill>
        <p:spPr bwMode="auto">
          <a:xfrm>
            <a:off x="685800" y="4038600"/>
            <a:ext cx="3276600" cy="2314575"/>
          </a:xfrm>
          <a:prstGeom prst="rect">
            <a:avLst/>
          </a:prstGeom>
          <a:noFill/>
          <a:ln w="9525">
            <a:noFill/>
            <a:miter lim="800000"/>
            <a:headEnd/>
            <a:tailEnd/>
          </a:ln>
        </p:spPr>
      </p:pic>
      <p:pic>
        <p:nvPicPr>
          <p:cNvPr id="7174" name="il_fi" descr="NAZI"/>
          <p:cNvPicPr>
            <a:picLocks noChangeAspect="1" noChangeArrowheads="1"/>
          </p:cNvPicPr>
          <p:nvPr/>
        </p:nvPicPr>
        <p:blipFill>
          <a:blip r:embed="rId3" cstate="print"/>
          <a:srcRect/>
          <a:stretch>
            <a:fillRect/>
          </a:stretch>
        </p:blipFill>
        <p:spPr bwMode="auto">
          <a:xfrm>
            <a:off x="2667000" y="2209800"/>
            <a:ext cx="590550" cy="409575"/>
          </a:xfrm>
          <a:prstGeom prst="rect">
            <a:avLst/>
          </a:prstGeom>
          <a:noFill/>
          <a:ln w="9525">
            <a:noFill/>
            <a:miter lim="800000"/>
            <a:headEnd/>
            <a:tailEnd/>
          </a:ln>
        </p:spPr>
      </p:pic>
      <p:pic>
        <p:nvPicPr>
          <p:cNvPr id="7175" name="il_fi" descr="it-lgflag"/>
          <p:cNvPicPr>
            <a:picLocks noChangeAspect="1" noChangeArrowheads="1"/>
          </p:cNvPicPr>
          <p:nvPr/>
        </p:nvPicPr>
        <p:blipFill>
          <a:blip r:embed="rId4" cstate="print"/>
          <a:srcRect/>
          <a:stretch>
            <a:fillRect/>
          </a:stretch>
        </p:blipFill>
        <p:spPr bwMode="auto">
          <a:xfrm>
            <a:off x="1752600" y="2743200"/>
            <a:ext cx="590550" cy="485775"/>
          </a:xfrm>
          <a:prstGeom prst="rect">
            <a:avLst/>
          </a:prstGeom>
          <a:noFill/>
          <a:ln w="9525">
            <a:noFill/>
            <a:miter lim="800000"/>
            <a:headEnd/>
            <a:tailEnd/>
          </a:ln>
        </p:spPr>
      </p:pic>
      <p:pic>
        <p:nvPicPr>
          <p:cNvPr id="7176" name="il_fi" descr="ja-lgflag"/>
          <p:cNvPicPr>
            <a:picLocks noChangeAspect="1" noChangeArrowheads="1"/>
          </p:cNvPicPr>
          <p:nvPr/>
        </p:nvPicPr>
        <p:blipFill>
          <a:blip r:embed="rId5" cstate="print"/>
          <a:srcRect/>
          <a:stretch>
            <a:fillRect/>
          </a:stretch>
        </p:blipFill>
        <p:spPr bwMode="auto">
          <a:xfrm>
            <a:off x="1905000" y="3352800"/>
            <a:ext cx="590550" cy="428625"/>
          </a:xfrm>
          <a:prstGeom prst="rect">
            <a:avLst/>
          </a:prstGeom>
          <a:noFill/>
          <a:ln w="9525">
            <a:noFill/>
            <a:miter lim="800000"/>
            <a:headEnd/>
            <a:tailEnd/>
          </a:ln>
        </p:spPr>
      </p:pic>
      <p:pic>
        <p:nvPicPr>
          <p:cNvPr id="7177" name="il_fi" descr="Flagbig"/>
          <p:cNvPicPr>
            <a:picLocks noChangeAspect="1" noChangeArrowheads="1"/>
          </p:cNvPicPr>
          <p:nvPr/>
        </p:nvPicPr>
        <p:blipFill>
          <a:blip r:embed="rId6" cstate="print"/>
          <a:srcRect/>
          <a:stretch>
            <a:fillRect/>
          </a:stretch>
        </p:blipFill>
        <p:spPr bwMode="auto">
          <a:xfrm>
            <a:off x="7162800" y="2133600"/>
            <a:ext cx="704850" cy="400050"/>
          </a:xfrm>
          <a:prstGeom prst="rect">
            <a:avLst/>
          </a:prstGeom>
          <a:noFill/>
          <a:ln w="9525">
            <a:noFill/>
            <a:miter lim="800000"/>
            <a:headEnd/>
            <a:tailEnd/>
          </a:ln>
        </p:spPr>
      </p:pic>
      <p:pic>
        <p:nvPicPr>
          <p:cNvPr id="7178" name="il_fi" descr="ussr"/>
          <p:cNvPicPr>
            <a:picLocks noChangeAspect="1" noChangeArrowheads="1"/>
          </p:cNvPicPr>
          <p:nvPr/>
        </p:nvPicPr>
        <p:blipFill>
          <a:blip r:embed="rId7" cstate="print"/>
          <a:srcRect/>
          <a:stretch>
            <a:fillRect/>
          </a:stretch>
        </p:blipFill>
        <p:spPr bwMode="auto">
          <a:xfrm>
            <a:off x="7467600" y="2819400"/>
            <a:ext cx="704850" cy="438150"/>
          </a:xfrm>
          <a:prstGeom prst="rect">
            <a:avLst/>
          </a:prstGeom>
          <a:noFill/>
          <a:ln w="9525">
            <a:noFill/>
            <a:miter lim="800000"/>
            <a:headEnd/>
            <a:tailEnd/>
          </a:ln>
        </p:spPr>
      </p:pic>
      <p:pic>
        <p:nvPicPr>
          <p:cNvPr id="7179" name="il_fi" descr="flagofFrance"/>
          <p:cNvPicPr>
            <a:picLocks noChangeAspect="1" noChangeArrowheads="1"/>
          </p:cNvPicPr>
          <p:nvPr/>
        </p:nvPicPr>
        <p:blipFill>
          <a:blip r:embed="rId8" cstate="print"/>
          <a:srcRect/>
          <a:stretch>
            <a:fillRect/>
          </a:stretch>
        </p:blipFill>
        <p:spPr bwMode="auto">
          <a:xfrm>
            <a:off x="6400800" y="3352800"/>
            <a:ext cx="723900" cy="36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dirty="0" smtClean="0">
                <a:solidFill>
                  <a:srgbClr val="0070C0"/>
                </a:solidFill>
              </a:rPr>
              <a:t>United States and Japan</a:t>
            </a:r>
          </a:p>
        </p:txBody>
      </p:sp>
      <p:sp>
        <p:nvSpPr>
          <p:cNvPr id="8195" name="Rectangle 3"/>
          <p:cNvSpPr>
            <a:spLocks noGrp="1" noChangeArrowheads="1"/>
          </p:cNvSpPr>
          <p:nvPr>
            <p:ph type="body" idx="1"/>
          </p:nvPr>
        </p:nvSpPr>
        <p:spPr/>
        <p:txBody>
          <a:bodyPr/>
          <a:lstStyle/>
          <a:p>
            <a:pPr eaLnBrk="1" hangingPunct="1">
              <a:lnSpc>
                <a:spcPct val="90000"/>
              </a:lnSpc>
            </a:pPr>
            <a:r>
              <a:rPr lang="en-US" smtClean="0">
                <a:solidFill>
                  <a:schemeClr val="accent2"/>
                </a:solidFill>
              </a:rPr>
              <a:t>Japan takes over parts of China </a:t>
            </a:r>
          </a:p>
          <a:p>
            <a:pPr eaLnBrk="1" hangingPunct="1">
              <a:lnSpc>
                <a:spcPct val="90000"/>
              </a:lnSpc>
            </a:pPr>
            <a:r>
              <a:rPr lang="en-US" smtClean="0">
                <a:solidFill>
                  <a:schemeClr val="accent2"/>
                </a:solidFill>
              </a:rPr>
              <a:t>U.S. refuses to sell oil and scarp metal to Japan</a:t>
            </a:r>
          </a:p>
          <a:p>
            <a:pPr lvl="1" eaLnBrk="1" hangingPunct="1">
              <a:lnSpc>
                <a:spcPct val="90000"/>
              </a:lnSpc>
            </a:pPr>
            <a:r>
              <a:rPr lang="en-US" b="1" smtClean="0">
                <a:solidFill>
                  <a:schemeClr val="accent2"/>
                </a:solidFill>
              </a:rPr>
              <a:t>Embargo Act (restriction)</a:t>
            </a:r>
          </a:p>
          <a:p>
            <a:pPr eaLnBrk="1" hangingPunct="1">
              <a:lnSpc>
                <a:spcPct val="90000"/>
              </a:lnSpc>
            </a:pPr>
            <a:r>
              <a:rPr lang="en-US" b="1" smtClean="0">
                <a:solidFill>
                  <a:schemeClr val="accent2"/>
                </a:solidFill>
              </a:rPr>
              <a:t>Japanese and American officials met</a:t>
            </a:r>
          </a:p>
          <a:p>
            <a:pPr lvl="1" eaLnBrk="1" hangingPunct="1">
              <a:lnSpc>
                <a:spcPct val="90000"/>
              </a:lnSpc>
            </a:pPr>
            <a:r>
              <a:rPr lang="en-US" b="1" smtClean="0">
                <a:solidFill>
                  <a:schemeClr val="accent2"/>
                </a:solidFill>
              </a:rPr>
              <a:t>Ask the U.S, to lift the embargo</a:t>
            </a:r>
          </a:p>
          <a:p>
            <a:pPr lvl="1" eaLnBrk="1" hangingPunct="1">
              <a:lnSpc>
                <a:spcPct val="90000"/>
              </a:lnSpc>
            </a:pPr>
            <a:r>
              <a:rPr lang="en-US" b="1" smtClean="0">
                <a:solidFill>
                  <a:schemeClr val="accent2"/>
                </a:solidFill>
              </a:rPr>
              <a:t>U.S. ask Japan to take armies out of China and Southeast Asia</a:t>
            </a:r>
          </a:p>
          <a:p>
            <a:pPr lvl="2" eaLnBrk="1" hangingPunct="1">
              <a:lnSpc>
                <a:spcPct val="90000"/>
              </a:lnSpc>
            </a:pPr>
            <a:r>
              <a:rPr lang="en-US" b="1" smtClean="0">
                <a:solidFill>
                  <a:schemeClr val="accent2"/>
                </a:solidFill>
              </a:rPr>
              <a:t>NO COMPROMISE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dirty="0" smtClean="0">
                <a:solidFill>
                  <a:srgbClr val="0070C0"/>
                </a:solidFill>
              </a:rPr>
              <a:t>Japan</a:t>
            </a:r>
            <a:endParaRPr lang="en-US" dirty="0" smtClean="0">
              <a:solidFill>
                <a:srgbClr val="0070C0"/>
              </a:solidFill>
            </a:endParaRPr>
          </a:p>
        </p:txBody>
      </p:sp>
      <p:sp>
        <p:nvSpPr>
          <p:cNvPr id="6147" name="Rectangle 10"/>
          <p:cNvSpPr>
            <a:spLocks noGrp="1" noChangeArrowheads="1"/>
          </p:cNvSpPr>
          <p:nvPr>
            <p:ph type="body" sz="half" idx="2"/>
          </p:nvPr>
        </p:nvSpPr>
        <p:spPr>
          <a:xfrm>
            <a:off x="5334000" y="1600200"/>
            <a:ext cx="3352800" cy="4525963"/>
          </a:xfrm>
        </p:spPr>
        <p:txBody>
          <a:bodyPr/>
          <a:lstStyle/>
          <a:p>
            <a:pPr eaLnBrk="1" hangingPunct="1">
              <a:lnSpc>
                <a:spcPct val="90000"/>
              </a:lnSpc>
            </a:pPr>
            <a:r>
              <a:rPr lang="en-US" smtClean="0">
                <a:solidFill>
                  <a:schemeClr val="accent2"/>
                </a:solidFill>
              </a:rPr>
              <a:t>Joins Axis Powers</a:t>
            </a:r>
          </a:p>
          <a:p>
            <a:pPr lvl="1" eaLnBrk="1" hangingPunct="1">
              <a:lnSpc>
                <a:spcPct val="90000"/>
              </a:lnSpc>
            </a:pPr>
            <a:r>
              <a:rPr lang="en-US" smtClean="0">
                <a:solidFill>
                  <a:schemeClr val="accent2"/>
                </a:solidFill>
              </a:rPr>
              <a:t>Germany </a:t>
            </a:r>
          </a:p>
          <a:p>
            <a:pPr lvl="1" eaLnBrk="1" hangingPunct="1">
              <a:lnSpc>
                <a:spcPct val="90000"/>
              </a:lnSpc>
            </a:pPr>
            <a:r>
              <a:rPr lang="en-US" smtClean="0">
                <a:solidFill>
                  <a:schemeClr val="accent2"/>
                </a:solidFill>
              </a:rPr>
              <a:t>Italy</a:t>
            </a:r>
          </a:p>
          <a:p>
            <a:pPr lvl="1" eaLnBrk="1" hangingPunct="1">
              <a:lnSpc>
                <a:spcPct val="90000"/>
              </a:lnSpc>
            </a:pPr>
            <a:r>
              <a:rPr lang="en-US" smtClean="0">
                <a:solidFill>
                  <a:schemeClr val="accent2"/>
                </a:solidFill>
              </a:rPr>
              <a:t>Japan</a:t>
            </a:r>
          </a:p>
          <a:p>
            <a:pPr lvl="1" eaLnBrk="1" hangingPunct="1">
              <a:lnSpc>
                <a:spcPct val="90000"/>
              </a:lnSpc>
            </a:pPr>
            <a:endParaRPr lang="en-US" smtClean="0">
              <a:solidFill>
                <a:schemeClr val="accent2"/>
              </a:solidFill>
            </a:endParaRPr>
          </a:p>
          <a:p>
            <a:pPr eaLnBrk="1" hangingPunct="1">
              <a:lnSpc>
                <a:spcPct val="90000"/>
              </a:lnSpc>
            </a:pPr>
            <a:r>
              <a:rPr lang="en-US" smtClean="0">
                <a:solidFill>
                  <a:srgbClr val="CC0000"/>
                </a:solidFill>
              </a:rPr>
              <a:t>Who is part of the Allied Powers?</a:t>
            </a:r>
          </a:p>
          <a:p>
            <a:pPr eaLnBrk="1" hangingPunct="1">
              <a:lnSpc>
                <a:spcPct val="90000"/>
              </a:lnSpc>
            </a:pPr>
            <a:r>
              <a:rPr lang="en-US" smtClean="0">
                <a:solidFill>
                  <a:srgbClr val="CC0000"/>
                </a:solidFill>
              </a:rPr>
              <a:t>How will the U.S. react?</a:t>
            </a:r>
          </a:p>
        </p:txBody>
      </p:sp>
      <p:pic>
        <p:nvPicPr>
          <p:cNvPr id="6148" name="Picture 7" descr="s_w17_01217018"/>
          <p:cNvPicPr>
            <a:picLocks noChangeAspect="1" noChangeArrowheads="1"/>
          </p:cNvPicPr>
          <p:nvPr/>
        </p:nvPicPr>
        <p:blipFill>
          <a:blip r:embed="rId2" cstate="print"/>
          <a:srcRect/>
          <a:stretch>
            <a:fillRect/>
          </a:stretch>
        </p:blipFill>
        <p:spPr bwMode="auto">
          <a:xfrm>
            <a:off x="304800" y="1600200"/>
            <a:ext cx="4495800" cy="403701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solidFill>
                  <a:srgbClr val="CC0000"/>
                </a:solidFill>
              </a:rPr>
              <a:t>Pearl Harbor</a:t>
            </a:r>
          </a:p>
        </p:txBody>
      </p:sp>
      <p:sp>
        <p:nvSpPr>
          <p:cNvPr id="9219" name="Rectangle 3"/>
          <p:cNvSpPr>
            <a:spLocks noGrp="1" noChangeArrowheads="1"/>
          </p:cNvSpPr>
          <p:nvPr>
            <p:ph type="body" sz="half" idx="2"/>
          </p:nvPr>
        </p:nvSpPr>
        <p:spPr>
          <a:xfrm>
            <a:off x="5486400" y="1600200"/>
            <a:ext cx="3657600" cy="4525963"/>
          </a:xfrm>
        </p:spPr>
        <p:txBody>
          <a:bodyPr/>
          <a:lstStyle/>
          <a:p>
            <a:pPr eaLnBrk="1" hangingPunct="1"/>
            <a:r>
              <a:rPr lang="en-US" sz="2400" smtClean="0">
                <a:solidFill>
                  <a:schemeClr val="accent2"/>
                </a:solidFill>
              </a:rPr>
              <a:t>December 7, 1941</a:t>
            </a:r>
          </a:p>
          <a:p>
            <a:pPr eaLnBrk="1" hangingPunct="1"/>
            <a:r>
              <a:rPr lang="en-US" sz="2400" smtClean="0">
                <a:solidFill>
                  <a:schemeClr val="accent2"/>
                </a:solidFill>
              </a:rPr>
              <a:t>183 Japanese airplanes bombed U.S. Naval and Air force base</a:t>
            </a:r>
          </a:p>
          <a:p>
            <a:pPr eaLnBrk="1" hangingPunct="1"/>
            <a:r>
              <a:rPr lang="en-US" sz="2400" smtClean="0">
                <a:solidFill>
                  <a:schemeClr val="accent2"/>
                </a:solidFill>
              </a:rPr>
              <a:t>Killed over 3,000 Americans</a:t>
            </a:r>
          </a:p>
          <a:p>
            <a:pPr eaLnBrk="1" hangingPunct="1"/>
            <a:r>
              <a:rPr lang="en-US" sz="2400" smtClean="0">
                <a:solidFill>
                  <a:schemeClr val="accent2"/>
                </a:solidFill>
              </a:rPr>
              <a:t>Destroyed almost all U.S. airplanes at base</a:t>
            </a:r>
          </a:p>
          <a:p>
            <a:pPr eaLnBrk="1" hangingPunct="1"/>
            <a:r>
              <a:rPr lang="en-US" sz="2400" smtClean="0">
                <a:solidFill>
                  <a:schemeClr val="accent2"/>
                </a:solidFill>
              </a:rPr>
              <a:t>Sank or badly hurt most U.S. ships</a:t>
            </a:r>
          </a:p>
        </p:txBody>
      </p:sp>
      <p:pic>
        <p:nvPicPr>
          <p:cNvPr id="9220" name="Picture 4" descr="pearl_harbor_008"/>
          <p:cNvPicPr>
            <a:picLocks noChangeAspect="1" noChangeArrowheads="1"/>
          </p:cNvPicPr>
          <p:nvPr/>
        </p:nvPicPr>
        <p:blipFill>
          <a:blip r:embed="rId2" cstate="print"/>
          <a:srcRect/>
          <a:stretch>
            <a:fillRect/>
          </a:stretch>
        </p:blipFill>
        <p:spPr bwMode="auto">
          <a:xfrm>
            <a:off x="304800" y="1524000"/>
            <a:ext cx="4949825" cy="4572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solidFill>
                  <a:srgbClr val="CC0000"/>
                </a:solidFill>
              </a:rPr>
              <a:t>FDR Addresses Congress</a:t>
            </a:r>
          </a:p>
        </p:txBody>
      </p:sp>
      <p:sp>
        <p:nvSpPr>
          <p:cNvPr id="10243" name="Rectangle 3"/>
          <p:cNvSpPr>
            <a:spLocks noGrp="1" noChangeArrowheads="1"/>
          </p:cNvSpPr>
          <p:nvPr>
            <p:ph type="body" idx="1"/>
          </p:nvPr>
        </p:nvSpPr>
        <p:spPr>
          <a:xfrm>
            <a:off x="381000" y="1219200"/>
            <a:ext cx="4800600" cy="5334000"/>
          </a:xfrm>
        </p:spPr>
        <p:txBody>
          <a:bodyPr/>
          <a:lstStyle/>
          <a:p>
            <a:pPr eaLnBrk="1" hangingPunct="1">
              <a:lnSpc>
                <a:spcPct val="90000"/>
              </a:lnSpc>
              <a:buFontTx/>
              <a:buNone/>
            </a:pPr>
            <a:r>
              <a:rPr lang="en-US" sz="2400" dirty="0" smtClean="0">
                <a:solidFill>
                  <a:schemeClr val="accent2"/>
                </a:solidFill>
              </a:rPr>
              <a:t>“Yesterday, December 7, 1941—at date which will live in infamy”</a:t>
            </a:r>
          </a:p>
          <a:p>
            <a:pPr eaLnBrk="1" hangingPunct="1">
              <a:lnSpc>
                <a:spcPct val="90000"/>
              </a:lnSpc>
              <a:buFontTx/>
              <a:buNone/>
            </a:pPr>
            <a:endParaRPr lang="en-US" sz="2400" dirty="0" smtClean="0">
              <a:solidFill>
                <a:schemeClr val="accent2"/>
              </a:solidFill>
            </a:endParaRPr>
          </a:p>
          <a:p>
            <a:pPr eaLnBrk="1" hangingPunct="1">
              <a:lnSpc>
                <a:spcPct val="90000"/>
              </a:lnSpc>
              <a:buFontTx/>
              <a:buNone/>
            </a:pPr>
            <a:r>
              <a:rPr lang="en-US" sz="2400" b="1" dirty="0" smtClean="0">
                <a:solidFill>
                  <a:schemeClr val="accent2"/>
                </a:solidFill>
              </a:rPr>
              <a:t>“No matter how long it may take us to overcome this premeditated [planned] invasion, the American people, in their righteous [good] might [strength], will win absolute victory.”</a:t>
            </a:r>
            <a:r>
              <a:rPr lang="en-US" sz="2400" dirty="0" smtClean="0">
                <a:solidFill>
                  <a:schemeClr val="accent2"/>
                </a:solidFill>
              </a:rPr>
              <a:t> </a:t>
            </a:r>
          </a:p>
          <a:p>
            <a:pPr eaLnBrk="1" hangingPunct="1">
              <a:lnSpc>
                <a:spcPct val="90000"/>
              </a:lnSpc>
              <a:buFontTx/>
              <a:buNone/>
            </a:pPr>
            <a:endParaRPr lang="en-US" sz="2400" dirty="0" smtClean="0">
              <a:solidFill>
                <a:schemeClr val="accent2"/>
              </a:solidFill>
            </a:endParaRPr>
          </a:p>
          <a:p>
            <a:pPr eaLnBrk="1" hangingPunct="1">
              <a:lnSpc>
                <a:spcPct val="90000"/>
              </a:lnSpc>
              <a:buFontTx/>
              <a:buNone/>
            </a:pPr>
            <a:r>
              <a:rPr lang="en-US" sz="2400" dirty="0" smtClean="0">
                <a:solidFill>
                  <a:schemeClr val="accent2"/>
                </a:solidFill>
              </a:rPr>
              <a:t>U.S. declares war on Japan</a:t>
            </a:r>
            <a:r>
              <a:rPr lang="en-US" sz="2400" dirty="0" smtClean="0">
                <a:solidFill>
                  <a:schemeClr val="accent2"/>
                </a:solidFill>
              </a:rPr>
              <a:t>!</a:t>
            </a:r>
            <a:endParaRPr lang="en-US" sz="2400" dirty="0" smtClean="0">
              <a:solidFill>
                <a:schemeClr val="accent2"/>
              </a:solidFill>
            </a:endParaRPr>
          </a:p>
        </p:txBody>
      </p:sp>
      <p:pic>
        <p:nvPicPr>
          <p:cNvPr id="10244" name="Picture 4" descr="http://www.history.navy.mil/photos/images/miscnara/cn3992.jpg">
            <a:hlinkClick r:id="rId2" tooltip="&quot;View full image&quot;"/>
          </p:cNvPr>
          <p:cNvPicPr>
            <a:picLocks noChangeAspect="1" noChangeArrowheads="1"/>
          </p:cNvPicPr>
          <p:nvPr/>
        </p:nvPicPr>
        <p:blipFill>
          <a:blip r:embed="rId3" r:link="rId4" cstate="print"/>
          <a:srcRect/>
          <a:stretch>
            <a:fillRect/>
          </a:stretch>
        </p:blipFill>
        <p:spPr bwMode="auto">
          <a:xfrm>
            <a:off x="5029200" y="1981200"/>
            <a:ext cx="3771900" cy="310991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smtClean="0">
                <a:solidFill>
                  <a:srgbClr val="0070C0"/>
                </a:solidFill>
              </a:rPr>
              <a:t>Isolationism</a:t>
            </a:r>
          </a:p>
        </p:txBody>
      </p:sp>
      <p:sp>
        <p:nvSpPr>
          <p:cNvPr id="14338" name="Rectangle 3"/>
          <p:cNvSpPr>
            <a:spLocks noGrp="1" noChangeArrowheads="1"/>
          </p:cNvSpPr>
          <p:nvPr>
            <p:ph type="body" sz="half" idx="1"/>
          </p:nvPr>
        </p:nvSpPr>
        <p:spPr>
          <a:xfrm>
            <a:off x="5562600" y="1524000"/>
            <a:ext cx="3048000" cy="4525963"/>
          </a:xfrm>
        </p:spPr>
        <p:txBody>
          <a:bodyPr/>
          <a:lstStyle/>
          <a:p>
            <a:r>
              <a:rPr lang="en-US" smtClean="0">
                <a:solidFill>
                  <a:schemeClr val="accent2"/>
                </a:solidFill>
              </a:rPr>
              <a:t>United States stays out of world affairs</a:t>
            </a:r>
          </a:p>
        </p:txBody>
      </p:sp>
      <p:pic>
        <p:nvPicPr>
          <p:cNvPr id="14339" name="Picture 7" descr="isolationism"/>
          <p:cNvPicPr>
            <a:picLocks noGrp="1" noChangeAspect="1" noChangeArrowheads="1"/>
          </p:cNvPicPr>
          <p:nvPr>
            <p:ph type="body" sz="half" idx="2"/>
          </p:nvPr>
        </p:nvPicPr>
        <p:blipFill>
          <a:blip r:embed="rId2" cstate="print"/>
          <a:srcRect/>
          <a:stretch>
            <a:fillRect/>
          </a:stretch>
        </p:blipFill>
        <p:spPr>
          <a:xfrm>
            <a:off x="304800" y="1600200"/>
            <a:ext cx="4953000" cy="490378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457200" y="274638"/>
            <a:ext cx="8229600" cy="6126162"/>
          </a:xfrm>
        </p:spPr>
        <p:txBody>
          <a:bodyPr rtlCol="0">
            <a:normAutofit/>
          </a:bodyPr>
          <a:lstStyle/>
          <a:p>
            <a:pPr fontAlgn="auto">
              <a:spcAft>
                <a:spcPts val="0"/>
              </a:spcAft>
              <a:defRPr/>
            </a:pPr>
            <a:r>
              <a:rPr lang="en-US" sz="4000" dirty="0">
                <a:solidFill>
                  <a:srgbClr val="0070C0"/>
                </a:solidFill>
              </a:rPr>
              <a:t>American foreign policy has always been, do not fight unless attacked. Many Americans watched what was going on in Europe and fearful that the event in Europe could change their world as well.</a:t>
            </a:r>
            <a:br>
              <a:rPr lang="en-US" sz="4000" dirty="0">
                <a:solidFill>
                  <a:srgbClr val="0070C0"/>
                </a:solidFill>
              </a:rPr>
            </a:br>
            <a:r>
              <a:rPr lang="en-US" sz="4000" dirty="0">
                <a:solidFill>
                  <a:srgbClr val="C00000"/>
                </a:solidFill>
              </a:rPr>
              <a:t/>
            </a:r>
            <a:br>
              <a:rPr lang="en-US" sz="4000" dirty="0">
                <a:solidFill>
                  <a:srgbClr val="C00000"/>
                </a:solidFill>
              </a:rPr>
            </a:br>
            <a:endParaRPr lang="en-US" sz="4000"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smtClean="0">
                <a:solidFill>
                  <a:srgbClr val="0070C0"/>
                </a:solidFill>
              </a:rPr>
              <a:t>Neutrality</a:t>
            </a:r>
          </a:p>
        </p:txBody>
      </p:sp>
      <p:sp>
        <p:nvSpPr>
          <p:cNvPr id="17410" name="Rectangle 3"/>
          <p:cNvSpPr>
            <a:spLocks noGrp="1" noChangeArrowheads="1"/>
          </p:cNvSpPr>
          <p:nvPr>
            <p:ph type="body" idx="1"/>
          </p:nvPr>
        </p:nvSpPr>
        <p:spPr>
          <a:xfrm>
            <a:off x="457200" y="1600200"/>
            <a:ext cx="2209800" cy="4525963"/>
          </a:xfrm>
        </p:spPr>
        <p:txBody>
          <a:bodyPr/>
          <a:lstStyle/>
          <a:p>
            <a:r>
              <a:rPr lang="en-US" smtClean="0">
                <a:solidFill>
                  <a:schemeClr val="accent2"/>
                </a:solidFill>
              </a:rPr>
              <a:t>Not taking sides in a conflict</a:t>
            </a:r>
          </a:p>
        </p:txBody>
      </p:sp>
      <p:pic>
        <p:nvPicPr>
          <p:cNvPr id="17411" name="Picture 5" descr="isolationism">
            <a:hlinkClick r:id="rId2"/>
          </p:cNvPr>
          <p:cNvPicPr>
            <a:picLocks noChangeAspect="1" noChangeArrowheads="1"/>
          </p:cNvPicPr>
          <p:nvPr/>
        </p:nvPicPr>
        <p:blipFill>
          <a:blip r:embed="rId3" cstate="print"/>
          <a:srcRect/>
          <a:stretch>
            <a:fillRect/>
          </a:stretch>
        </p:blipFill>
        <p:spPr bwMode="auto">
          <a:xfrm>
            <a:off x="2819400" y="1600200"/>
            <a:ext cx="6000750" cy="4953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smtClean="0">
                <a:solidFill>
                  <a:srgbClr val="0070C0"/>
                </a:solidFill>
              </a:rPr>
              <a:t>Neutrality Acts 1935-1937</a:t>
            </a:r>
          </a:p>
        </p:txBody>
      </p:sp>
      <p:sp>
        <p:nvSpPr>
          <p:cNvPr id="18434" name="Rectangle 3"/>
          <p:cNvSpPr>
            <a:spLocks noGrp="1" noChangeArrowheads="1"/>
          </p:cNvSpPr>
          <p:nvPr>
            <p:ph type="body" idx="1"/>
          </p:nvPr>
        </p:nvSpPr>
        <p:spPr/>
        <p:txBody>
          <a:bodyPr/>
          <a:lstStyle/>
          <a:p>
            <a:r>
              <a:rPr lang="en-US" smtClean="0">
                <a:solidFill>
                  <a:schemeClr val="accent2"/>
                </a:solidFill>
              </a:rPr>
              <a:t>U.S. will not send guns or loan money to countries at war.</a:t>
            </a:r>
          </a:p>
          <a:p>
            <a:r>
              <a:rPr lang="en-US" smtClean="0">
                <a:solidFill>
                  <a:schemeClr val="accent2"/>
                </a:solidFill>
              </a:rPr>
              <a:t>U.S. can sell nonmilitary goods to countries at war</a:t>
            </a:r>
          </a:p>
          <a:p>
            <a:pPr lvl="1"/>
            <a:r>
              <a:rPr lang="en-US" smtClean="0">
                <a:solidFill>
                  <a:schemeClr val="accent2"/>
                </a:solidFill>
              </a:rPr>
              <a:t>Must pay </a:t>
            </a:r>
            <a:r>
              <a:rPr lang="en-US" b="1" smtClean="0">
                <a:solidFill>
                  <a:srgbClr val="008080"/>
                </a:solidFill>
              </a:rPr>
              <a:t>CA$H</a:t>
            </a:r>
            <a:r>
              <a:rPr lang="en-US" smtClean="0">
                <a:solidFill>
                  <a:srgbClr val="008080"/>
                </a:solidFill>
              </a:rPr>
              <a:t> </a:t>
            </a:r>
            <a:r>
              <a:rPr lang="en-US" smtClean="0">
                <a:solidFill>
                  <a:schemeClr val="accent2"/>
                </a:solidFill>
              </a:rPr>
              <a:t>and </a:t>
            </a:r>
            <a:r>
              <a:rPr lang="en-US" b="1" smtClean="0">
                <a:solidFill>
                  <a:srgbClr val="008080"/>
                </a:solidFill>
              </a:rPr>
              <a:t>CARRY</a:t>
            </a:r>
            <a:r>
              <a:rPr lang="en-US" smtClean="0">
                <a:solidFill>
                  <a:schemeClr val="accent2"/>
                </a:solidFill>
              </a:rPr>
              <a:t> the goods on their own ships.</a:t>
            </a:r>
          </a:p>
          <a:p>
            <a:r>
              <a:rPr lang="en-US" smtClean="0">
                <a:solidFill>
                  <a:schemeClr val="accent2"/>
                </a:solidFill>
              </a:rPr>
              <a:t>Is the U.S. behaving like a neutral country?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mtClean="0">
                <a:solidFill>
                  <a:srgbClr val="0070C0"/>
                </a:solidFill>
              </a:rPr>
              <a:t>September 1939</a:t>
            </a:r>
          </a:p>
        </p:txBody>
      </p:sp>
      <p:sp>
        <p:nvSpPr>
          <p:cNvPr id="19458" name="Rectangle 3"/>
          <p:cNvSpPr>
            <a:spLocks noGrp="1" noChangeArrowheads="1"/>
          </p:cNvSpPr>
          <p:nvPr>
            <p:ph type="body" idx="1"/>
          </p:nvPr>
        </p:nvSpPr>
        <p:spPr/>
        <p:txBody>
          <a:bodyPr/>
          <a:lstStyle/>
          <a:p>
            <a:r>
              <a:rPr lang="en-US" smtClean="0">
                <a:solidFill>
                  <a:schemeClr val="accent2"/>
                </a:solidFill>
              </a:rPr>
              <a:t>Germany attacks Poland on West</a:t>
            </a:r>
          </a:p>
          <a:p>
            <a:r>
              <a:rPr lang="en-US" smtClean="0">
                <a:solidFill>
                  <a:schemeClr val="accent2"/>
                </a:solidFill>
              </a:rPr>
              <a:t>Russia attacks Poland on East</a:t>
            </a:r>
          </a:p>
          <a:p>
            <a:endParaRPr lang="en-US" smtClean="0">
              <a:solidFill>
                <a:schemeClr val="accent2"/>
              </a:solidFill>
            </a:endParaRPr>
          </a:p>
          <a:p>
            <a:r>
              <a:rPr lang="en-US" smtClean="0">
                <a:solidFill>
                  <a:schemeClr val="accent2"/>
                </a:solidFill>
              </a:rPr>
              <a:t>England and France say, “Stop!”</a:t>
            </a:r>
          </a:p>
          <a:p>
            <a:pPr lvl="1"/>
            <a:r>
              <a:rPr lang="en-US" smtClean="0">
                <a:solidFill>
                  <a:schemeClr val="accent2"/>
                </a:solidFill>
              </a:rPr>
              <a:t>Declare war on Germany!</a:t>
            </a:r>
          </a:p>
          <a:p>
            <a:pPr lvl="1"/>
            <a:endParaRPr lang="en-US" smtClean="0">
              <a:solidFill>
                <a:schemeClr val="accent2"/>
              </a:solidFill>
            </a:endParaRPr>
          </a:p>
          <a:p>
            <a:r>
              <a:rPr lang="en-US" smtClean="0">
                <a:solidFill>
                  <a:srgbClr val="0070C0"/>
                </a:solidFill>
              </a:rPr>
              <a:t>What should the U.S. do?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sz="4000" smtClean="0">
                <a:solidFill>
                  <a:srgbClr val="0070C0"/>
                </a:solidFill>
              </a:rPr>
              <a:t>U.S. Changes Neutrality Laws  1939</a:t>
            </a:r>
          </a:p>
        </p:txBody>
      </p:sp>
      <p:sp>
        <p:nvSpPr>
          <p:cNvPr id="20482" name="Rectangle 5"/>
          <p:cNvSpPr>
            <a:spLocks noGrp="1" noChangeArrowheads="1"/>
          </p:cNvSpPr>
          <p:nvPr>
            <p:ph type="body" sz="half" idx="2"/>
          </p:nvPr>
        </p:nvSpPr>
        <p:spPr>
          <a:xfrm>
            <a:off x="5715000" y="1600200"/>
            <a:ext cx="2971800" cy="4525963"/>
          </a:xfrm>
        </p:spPr>
        <p:txBody>
          <a:bodyPr/>
          <a:lstStyle/>
          <a:p>
            <a:r>
              <a:rPr lang="en-US" smtClean="0">
                <a:solidFill>
                  <a:schemeClr val="accent2"/>
                </a:solidFill>
              </a:rPr>
              <a:t>U.S. can sell guns to a country at war if country pays in </a:t>
            </a:r>
            <a:r>
              <a:rPr lang="en-US" smtClean="0">
                <a:solidFill>
                  <a:srgbClr val="008080"/>
                </a:solidFill>
              </a:rPr>
              <a:t>CA$H </a:t>
            </a:r>
            <a:r>
              <a:rPr lang="en-US" smtClean="0">
                <a:solidFill>
                  <a:schemeClr val="accent2"/>
                </a:solidFill>
              </a:rPr>
              <a:t>and</a:t>
            </a:r>
            <a:r>
              <a:rPr lang="en-US" smtClean="0">
                <a:solidFill>
                  <a:srgbClr val="008080"/>
                </a:solidFill>
              </a:rPr>
              <a:t> CARRIES </a:t>
            </a:r>
            <a:r>
              <a:rPr lang="en-US" smtClean="0">
                <a:solidFill>
                  <a:schemeClr val="accent2"/>
                </a:solidFill>
              </a:rPr>
              <a:t>goods on it’s own ships</a:t>
            </a:r>
          </a:p>
        </p:txBody>
      </p:sp>
      <p:pic>
        <p:nvPicPr>
          <p:cNvPr id="20483" name="Picture 9" descr="Neutrality%20Act"/>
          <p:cNvPicPr>
            <a:picLocks noChangeAspect="1" noChangeArrowheads="1"/>
          </p:cNvPicPr>
          <p:nvPr/>
        </p:nvPicPr>
        <p:blipFill>
          <a:blip r:embed="rId2" cstate="print"/>
          <a:srcRect/>
          <a:stretch>
            <a:fillRect/>
          </a:stretch>
        </p:blipFill>
        <p:spPr bwMode="auto">
          <a:xfrm>
            <a:off x="457200" y="1676400"/>
            <a:ext cx="4724400" cy="456088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rtlCol="0">
            <a:normAutofit fontScale="90000"/>
          </a:bodyPr>
          <a:lstStyle/>
          <a:p>
            <a:pPr fontAlgn="auto">
              <a:spcAft>
                <a:spcPts val="0"/>
              </a:spcAft>
              <a:defRPr/>
            </a:pPr>
            <a:r>
              <a:rPr lang="en-US" sz="4000" dirty="0">
                <a:solidFill>
                  <a:srgbClr val="0070C0"/>
                </a:solidFill>
              </a:rPr>
              <a:t>What is the difference between the Neutrality Acts?</a:t>
            </a:r>
          </a:p>
        </p:txBody>
      </p:sp>
      <p:sp>
        <p:nvSpPr>
          <p:cNvPr id="21506" name="Rectangle 5"/>
          <p:cNvSpPr>
            <a:spLocks noGrp="1" noChangeArrowheads="1"/>
          </p:cNvSpPr>
          <p:nvPr>
            <p:ph type="body" sz="half" idx="1"/>
          </p:nvPr>
        </p:nvSpPr>
        <p:spPr/>
        <p:txBody>
          <a:bodyPr/>
          <a:lstStyle/>
          <a:p>
            <a:pPr algn="ctr">
              <a:buFontTx/>
              <a:buNone/>
            </a:pPr>
            <a:r>
              <a:rPr lang="en-US" smtClean="0">
                <a:solidFill>
                  <a:schemeClr val="accent2"/>
                </a:solidFill>
              </a:rPr>
              <a:t>1935-1937</a:t>
            </a:r>
          </a:p>
          <a:p>
            <a:r>
              <a:rPr lang="en-US" smtClean="0">
                <a:solidFill>
                  <a:schemeClr val="accent2"/>
                </a:solidFill>
              </a:rPr>
              <a:t>U.S. will not send guns or loan money to countries at war.</a:t>
            </a:r>
          </a:p>
          <a:p>
            <a:r>
              <a:rPr lang="en-US" smtClean="0">
                <a:solidFill>
                  <a:schemeClr val="accent2"/>
                </a:solidFill>
              </a:rPr>
              <a:t>U.S. can sell nonmilitary goods to countries at war</a:t>
            </a:r>
          </a:p>
          <a:p>
            <a:pPr lvl="1"/>
            <a:r>
              <a:rPr lang="en-US" smtClean="0">
                <a:solidFill>
                  <a:schemeClr val="accent2"/>
                </a:solidFill>
              </a:rPr>
              <a:t>Must pay </a:t>
            </a:r>
            <a:r>
              <a:rPr lang="en-US" b="1" smtClean="0">
                <a:solidFill>
                  <a:srgbClr val="008080"/>
                </a:solidFill>
              </a:rPr>
              <a:t>CA$H</a:t>
            </a:r>
            <a:r>
              <a:rPr lang="en-US" smtClean="0">
                <a:solidFill>
                  <a:srgbClr val="008080"/>
                </a:solidFill>
              </a:rPr>
              <a:t> </a:t>
            </a:r>
            <a:r>
              <a:rPr lang="en-US" smtClean="0">
                <a:solidFill>
                  <a:schemeClr val="accent2"/>
                </a:solidFill>
              </a:rPr>
              <a:t>and </a:t>
            </a:r>
            <a:r>
              <a:rPr lang="en-US" b="1" smtClean="0">
                <a:solidFill>
                  <a:srgbClr val="008080"/>
                </a:solidFill>
              </a:rPr>
              <a:t>CARRY</a:t>
            </a:r>
            <a:r>
              <a:rPr lang="en-US" smtClean="0">
                <a:solidFill>
                  <a:schemeClr val="accent2"/>
                </a:solidFill>
              </a:rPr>
              <a:t> the goods on their own ships.</a:t>
            </a:r>
          </a:p>
          <a:p>
            <a:endParaRPr lang="en-US" smtClean="0"/>
          </a:p>
        </p:txBody>
      </p:sp>
      <p:sp>
        <p:nvSpPr>
          <p:cNvPr id="21507" name="Rectangle 6"/>
          <p:cNvSpPr>
            <a:spLocks noGrp="1" noChangeArrowheads="1"/>
          </p:cNvSpPr>
          <p:nvPr>
            <p:ph type="body" sz="half" idx="2"/>
          </p:nvPr>
        </p:nvSpPr>
        <p:spPr/>
        <p:txBody>
          <a:bodyPr/>
          <a:lstStyle/>
          <a:p>
            <a:pPr algn="ctr">
              <a:buFontTx/>
              <a:buNone/>
            </a:pPr>
            <a:r>
              <a:rPr lang="en-US" smtClean="0">
                <a:solidFill>
                  <a:schemeClr val="accent2"/>
                </a:solidFill>
              </a:rPr>
              <a:t>1939</a:t>
            </a:r>
          </a:p>
          <a:p>
            <a:r>
              <a:rPr lang="en-US" smtClean="0">
                <a:solidFill>
                  <a:schemeClr val="accent2"/>
                </a:solidFill>
              </a:rPr>
              <a:t>U.S. can sell guns to a country at war if country pays in </a:t>
            </a:r>
            <a:r>
              <a:rPr lang="en-US" smtClean="0">
                <a:solidFill>
                  <a:srgbClr val="008080"/>
                </a:solidFill>
              </a:rPr>
              <a:t>CA$H </a:t>
            </a:r>
            <a:r>
              <a:rPr lang="en-US" smtClean="0">
                <a:solidFill>
                  <a:schemeClr val="accent2"/>
                </a:solidFill>
              </a:rPr>
              <a:t>and</a:t>
            </a:r>
            <a:r>
              <a:rPr lang="en-US" smtClean="0">
                <a:solidFill>
                  <a:srgbClr val="008080"/>
                </a:solidFill>
              </a:rPr>
              <a:t> CARRIES </a:t>
            </a:r>
            <a:r>
              <a:rPr lang="en-US" smtClean="0">
                <a:solidFill>
                  <a:schemeClr val="accent2"/>
                </a:solidFill>
              </a:rPr>
              <a:t>goods on it’s own ships</a:t>
            </a:r>
          </a:p>
          <a:p>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Grp="1" noChangeArrowheads="1"/>
          </p:cNvSpPr>
          <p:nvPr>
            <p:ph type="title"/>
          </p:nvPr>
        </p:nvSpPr>
        <p:spPr>
          <a:xfrm>
            <a:off x="457200" y="274638"/>
            <a:ext cx="8229600" cy="792162"/>
          </a:xfrm>
        </p:spPr>
        <p:txBody>
          <a:bodyPr/>
          <a:lstStyle/>
          <a:p>
            <a:r>
              <a:rPr lang="en-US" smtClean="0">
                <a:solidFill>
                  <a:srgbClr val="0070C0"/>
                </a:solidFill>
              </a:rPr>
              <a:t>Lend-Lease</a:t>
            </a:r>
            <a:r>
              <a:rPr lang="en-US" smtClean="0"/>
              <a:t> </a:t>
            </a:r>
          </a:p>
        </p:txBody>
      </p:sp>
      <p:sp>
        <p:nvSpPr>
          <p:cNvPr id="22530" name="Rectangle 6"/>
          <p:cNvSpPr>
            <a:spLocks noGrp="1" noChangeArrowheads="1"/>
          </p:cNvSpPr>
          <p:nvPr>
            <p:ph type="body" sz="half" idx="2"/>
          </p:nvPr>
        </p:nvSpPr>
        <p:spPr>
          <a:xfrm>
            <a:off x="5105400" y="1066800"/>
            <a:ext cx="3810000" cy="5562600"/>
          </a:xfrm>
        </p:spPr>
        <p:txBody>
          <a:bodyPr/>
          <a:lstStyle/>
          <a:p>
            <a:r>
              <a:rPr lang="en-US" smtClean="0">
                <a:solidFill>
                  <a:schemeClr val="accent2"/>
                </a:solidFill>
              </a:rPr>
              <a:t>Britain does </a:t>
            </a:r>
            <a:r>
              <a:rPr lang="en-US" b="1" smtClean="0">
                <a:solidFill>
                  <a:schemeClr val="accent2"/>
                </a:solidFill>
              </a:rPr>
              <a:t>not </a:t>
            </a:r>
            <a:r>
              <a:rPr lang="en-US" smtClean="0">
                <a:solidFill>
                  <a:schemeClr val="accent2"/>
                </a:solidFill>
              </a:rPr>
              <a:t>have </a:t>
            </a:r>
            <a:r>
              <a:rPr lang="en-US" smtClean="0">
                <a:solidFill>
                  <a:srgbClr val="008080"/>
                </a:solidFill>
              </a:rPr>
              <a:t>money </a:t>
            </a:r>
            <a:r>
              <a:rPr lang="en-US" smtClean="0">
                <a:solidFill>
                  <a:schemeClr val="accent2"/>
                </a:solidFill>
              </a:rPr>
              <a:t>to pay for war goods.</a:t>
            </a:r>
          </a:p>
          <a:p>
            <a:r>
              <a:rPr lang="en-US" smtClean="0">
                <a:solidFill>
                  <a:schemeClr val="accent2"/>
                </a:solidFill>
              </a:rPr>
              <a:t>The U.S. will lend or lease [rent] the goods to them</a:t>
            </a:r>
          </a:p>
          <a:p>
            <a:r>
              <a:rPr lang="en-US" smtClean="0">
                <a:solidFill>
                  <a:schemeClr val="accent2"/>
                </a:solidFill>
              </a:rPr>
              <a:t>FDR said that Britain was defending democracy against </a:t>
            </a:r>
            <a:r>
              <a:rPr lang="en-US" smtClean="0">
                <a:solidFill>
                  <a:srgbClr val="CC0000"/>
                </a:solidFill>
              </a:rPr>
              <a:t>dictatorships</a:t>
            </a:r>
          </a:p>
          <a:p>
            <a:r>
              <a:rPr lang="en-US" smtClean="0">
                <a:solidFill>
                  <a:srgbClr val="0070C0"/>
                </a:solidFill>
              </a:rPr>
              <a:t>Is the U.S. behaving like a neutral country?</a:t>
            </a:r>
          </a:p>
        </p:txBody>
      </p:sp>
      <p:pic>
        <p:nvPicPr>
          <p:cNvPr id="22531" name="Picture 8" descr="10910cs"/>
          <p:cNvPicPr>
            <a:picLocks noChangeAspect="1" noChangeArrowheads="1"/>
          </p:cNvPicPr>
          <p:nvPr/>
        </p:nvPicPr>
        <p:blipFill>
          <a:blip r:embed="rId2" cstate="print"/>
          <a:srcRect/>
          <a:stretch>
            <a:fillRect/>
          </a:stretch>
        </p:blipFill>
        <p:spPr bwMode="auto">
          <a:xfrm>
            <a:off x="304800" y="1219200"/>
            <a:ext cx="4648200" cy="5334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480</Words>
  <Application>Microsoft Office PowerPoint</Application>
  <PresentationFormat>On-screen Show (4:3)</PresentationFormat>
  <Paragraphs>73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Isolationism</vt:lpstr>
      <vt:lpstr>American foreign policy has always been, do not fight unless attacked. Many Americans watched what was going on in Europe and fearful that the event in Europe could change their world as well.  </vt:lpstr>
      <vt:lpstr>Neutrality</vt:lpstr>
      <vt:lpstr>Neutrality Acts 1935-1937</vt:lpstr>
      <vt:lpstr>September 1939</vt:lpstr>
      <vt:lpstr>U.S. Changes Neutrality Laws  1939</vt:lpstr>
      <vt:lpstr>What is the difference between the Neutrality Acts?</vt:lpstr>
      <vt:lpstr>Lend-Lease </vt:lpstr>
      <vt:lpstr>What is taking place?</vt:lpstr>
      <vt:lpstr>Alliance- agreement for nations to aid an protect on another</vt:lpstr>
      <vt:lpstr>United States and Japan</vt:lpstr>
      <vt:lpstr>Japan</vt:lpstr>
      <vt:lpstr>Pearl Harbor</vt:lpstr>
      <vt:lpstr>FDR Addresses Congress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dc:creator>
  <cp:lastModifiedBy>Student</cp:lastModifiedBy>
  <cp:revision>3</cp:revision>
  <dcterms:created xsi:type="dcterms:W3CDTF">2012-03-15T20:00:19Z</dcterms:created>
  <dcterms:modified xsi:type="dcterms:W3CDTF">2013-03-07T20:49:59Z</dcterms:modified>
</cp:coreProperties>
</file>